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33"/>
  </p:notesMasterIdLst>
  <p:handoutMasterIdLst>
    <p:handoutMasterId r:id="rId134"/>
  </p:handoutMasterIdLst>
  <p:sldIdLst>
    <p:sldId id="258" r:id="rId2"/>
    <p:sldId id="502" r:id="rId3"/>
    <p:sldId id="503" r:id="rId4"/>
    <p:sldId id="652" r:id="rId5"/>
    <p:sldId id="653" r:id="rId6"/>
    <p:sldId id="649" r:id="rId7"/>
    <p:sldId id="651" r:id="rId8"/>
    <p:sldId id="650" r:id="rId9"/>
    <p:sldId id="510" r:id="rId10"/>
    <p:sldId id="512" r:id="rId11"/>
    <p:sldId id="513" r:id="rId12"/>
    <p:sldId id="654" r:id="rId13"/>
    <p:sldId id="515" r:id="rId14"/>
    <p:sldId id="516" r:id="rId15"/>
    <p:sldId id="655" r:id="rId16"/>
    <p:sldId id="517" r:id="rId17"/>
    <p:sldId id="518" r:id="rId18"/>
    <p:sldId id="519" r:id="rId19"/>
    <p:sldId id="520" r:id="rId20"/>
    <p:sldId id="521" r:id="rId21"/>
    <p:sldId id="656" r:id="rId22"/>
    <p:sldId id="522" r:id="rId23"/>
    <p:sldId id="523" r:id="rId24"/>
    <p:sldId id="524" r:id="rId25"/>
    <p:sldId id="525" r:id="rId26"/>
    <p:sldId id="657" r:id="rId27"/>
    <p:sldId id="658" r:id="rId28"/>
    <p:sldId id="527" r:id="rId29"/>
    <p:sldId id="529" r:id="rId30"/>
    <p:sldId id="530" r:id="rId31"/>
    <p:sldId id="531" r:id="rId32"/>
    <p:sldId id="532" r:id="rId33"/>
    <p:sldId id="534" r:id="rId34"/>
    <p:sldId id="536" r:id="rId35"/>
    <p:sldId id="659" r:id="rId36"/>
    <p:sldId id="540" r:id="rId37"/>
    <p:sldId id="541" r:id="rId38"/>
    <p:sldId id="542" r:id="rId39"/>
    <p:sldId id="543" r:id="rId40"/>
    <p:sldId id="660" r:id="rId41"/>
    <p:sldId id="661" r:id="rId42"/>
    <p:sldId id="662" r:id="rId43"/>
    <p:sldId id="546" r:id="rId44"/>
    <p:sldId id="547" r:id="rId45"/>
    <p:sldId id="548" r:id="rId46"/>
    <p:sldId id="549" r:id="rId47"/>
    <p:sldId id="550" r:id="rId48"/>
    <p:sldId id="551" r:id="rId49"/>
    <p:sldId id="663" r:id="rId50"/>
    <p:sldId id="664" r:id="rId51"/>
    <p:sldId id="553" r:id="rId52"/>
    <p:sldId id="554" r:id="rId53"/>
    <p:sldId id="555" r:id="rId54"/>
    <p:sldId id="556" r:id="rId55"/>
    <p:sldId id="672" r:id="rId56"/>
    <p:sldId id="665" r:id="rId57"/>
    <p:sldId id="557" r:id="rId58"/>
    <p:sldId id="558" r:id="rId59"/>
    <p:sldId id="562" r:id="rId60"/>
    <p:sldId id="666" r:id="rId61"/>
    <p:sldId id="564" r:id="rId62"/>
    <p:sldId id="565" r:id="rId63"/>
    <p:sldId id="566" r:id="rId64"/>
    <p:sldId id="567" r:id="rId65"/>
    <p:sldId id="568" r:id="rId66"/>
    <p:sldId id="569" r:id="rId67"/>
    <p:sldId id="570" r:id="rId68"/>
    <p:sldId id="667" r:id="rId69"/>
    <p:sldId id="577" r:id="rId70"/>
    <p:sldId id="579" r:id="rId71"/>
    <p:sldId id="668" r:id="rId72"/>
    <p:sldId id="581" r:id="rId73"/>
    <p:sldId id="582" r:id="rId74"/>
    <p:sldId id="583" r:id="rId75"/>
    <p:sldId id="670" r:id="rId76"/>
    <p:sldId id="586" r:id="rId77"/>
    <p:sldId id="587" r:id="rId78"/>
    <p:sldId id="588" r:id="rId79"/>
    <p:sldId id="669" r:id="rId80"/>
    <p:sldId id="592" r:id="rId81"/>
    <p:sldId id="593" r:id="rId82"/>
    <p:sldId id="594" r:id="rId83"/>
    <p:sldId id="595" r:id="rId84"/>
    <p:sldId id="596" r:id="rId85"/>
    <p:sldId id="597" r:id="rId86"/>
    <p:sldId id="598" r:id="rId87"/>
    <p:sldId id="599" r:id="rId88"/>
    <p:sldId id="600" r:id="rId89"/>
    <p:sldId id="601" r:id="rId90"/>
    <p:sldId id="602" r:id="rId91"/>
    <p:sldId id="673" r:id="rId92"/>
    <p:sldId id="676" r:id="rId93"/>
    <p:sldId id="674" r:id="rId94"/>
    <p:sldId id="675" r:id="rId95"/>
    <p:sldId id="677" r:id="rId96"/>
    <p:sldId id="603" r:id="rId97"/>
    <p:sldId id="604" r:id="rId98"/>
    <p:sldId id="605" r:id="rId99"/>
    <p:sldId id="606" r:id="rId100"/>
    <p:sldId id="607" r:id="rId101"/>
    <p:sldId id="608" r:id="rId102"/>
    <p:sldId id="609" r:id="rId103"/>
    <p:sldId id="610" r:id="rId104"/>
    <p:sldId id="611" r:id="rId105"/>
    <p:sldId id="612" r:id="rId106"/>
    <p:sldId id="613" r:id="rId107"/>
    <p:sldId id="614" r:id="rId108"/>
    <p:sldId id="615" r:id="rId109"/>
    <p:sldId id="616" r:id="rId110"/>
    <p:sldId id="678" r:id="rId111"/>
    <p:sldId id="679" r:id="rId112"/>
    <p:sldId id="617" r:id="rId113"/>
    <p:sldId id="618" r:id="rId114"/>
    <p:sldId id="619" r:id="rId115"/>
    <p:sldId id="620" r:id="rId116"/>
    <p:sldId id="621" r:id="rId117"/>
    <p:sldId id="622" r:id="rId118"/>
    <p:sldId id="623" r:id="rId119"/>
    <p:sldId id="624" r:id="rId120"/>
    <p:sldId id="625" r:id="rId121"/>
    <p:sldId id="626" r:id="rId122"/>
    <p:sldId id="627" r:id="rId123"/>
    <p:sldId id="628" r:id="rId124"/>
    <p:sldId id="629" r:id="rId125"/>
    <p:sldId id="630" r:id="rId126"/>
    <p:sldId id="631" r:id="rId127"/>
    <p:sldId id="632" r:id="rId128"/>
    <p:sldId id="633" r:id="rId129"/>
    <p:sldId id="671" r:id="rId130"/>
    <p:sldId id="680" r:id="rId131"/>
    <p:sldId id="346" r:id="rId1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9" autoAdjust="0"/>
    <p:restoredTop sz="94660"/>
  </p:normalViewPr>
  <p:slideViewPr>
    <p:cSldViewPr>
      <p:cViewPr varScale="1">
        <p:scale>
          <a:sx n="70" d="100"/>
          <a:sy n="70" d="100"/>
        </p:scale>
        <p:origin x="1392"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handoutMaster" Target="handoutMasters/handout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smtClean="0"/>
              <a:t>Unit-3.1 Error Correction and Detection</a:t>
            </a: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719118C-42DF-4A7A-8C2C-26B2700095F6}" type="datetimeFigureOut">
              <a:rPr lang="en-US" smtClean="0"/>
              <a:pPr/>
              <a:t>9/16/2021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smtClean="0"/>
              <a:t>Vishal Polara, IT dept, BVM</a:t>
            </a: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3612A7C-B9C5-4276-B42C-F4C116F9E7B4}" type="slidenum">
              <a:rPr lang="en-US" smtClean="0"/>
              <a:pPr/>
              <a:t>‹#›</a:t>
            </a:fld>
            <a:endParaRPr lang="en-US"/>
          </a:p>
        </p:txBody>
      </p:sp>
    </p:spTree>
    <p:extLst>
      <p:ext uri="{BB962C8B-B14F-4D97-AF65-F5344CB8AC3E}">
        <p14:creationId xmlns:p14="http://schemas.microsoft.com/office/powerpoint/2010/main" val="203109843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smtClean="0"/>
              <a:t>Unit-3.1 Error Correction and Detection</a:t>
            </a: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494D4D2-F97D-4423-91B1-7566CA7FB2FA}" type="datetimeFigureOut">
              <a:rPr lang="en-US" smtClean="0"/>
              <a:pPr/>
              <a:t>9/16/2021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US" smtClean="0"/>
              <a:t>Vishal Polara, IT dept, BVM</a:t>
            </a: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2317C71-7C19-4BFC-9138-A89243737158}" type="slidenum">
              <a:rPr lang="en-US" smtClean="0"/>
              <a:pPr/>
              <a:t>‹#›</a:t>
            </a:fld>
            <a:endParaRPr lang="en-US"/>
          </a:p>
        </p:txBody>
      </p:sp>
    </p:spTree>
    <p:extLst>
      <p:ext uri="{BB962C8B-B14F-4D97-AF65-F5344CB8AC3E}">
        <p14:creationId xmlns:p14="http://schemas.microsoft.com/office/powerpoint/2010/main" val="102343765"/>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Unit-3.1 Error Correction and Detection</a:t>
            </a:r>
            <a:endParaRPr lang="en-US"/>
          </a:p>
        </p:txBody>
      </p:sp>
      <p:sp>
        <p:nvSpPr>
          <p:cNvPr id="5" name="Footer Placeholder 4"/>
          <p:cNvSpPr>
            <a:spLocks noGrp="1"/>
          </p:cNvSpPr>
          <p:nvPr>
            <p:ph type="ftr" sz="quarter" idx="11"/>
          </p:nvPr>
        </p:nvSpPr>
        <p:spPr/>
        <p:txBody>
          <a:bodyPr/>
          <a:lstStyle/>
          <a:p>
            <a:r>
              <a:rPr lang="en-US" smtClean="0"/>
              <a:t>Vishal Polara, IT dept, BVM</a:t>
            </a:r>
            <a:endParaRPr lang="en-US"/>
          </a:p>
        </p:txBody>
      </p:sp>
      <p:sp>
        <p:nvSpPr>
          <p:cNvPr id="6" name="Slide Number Placeholder 5"/>
          <p:cNvSpPr>
            <a:spLocks noGrp="1"/>
          </p:cNvSpPr>
          <p:nvPr>
            <p:ph type="sldNum" sz="quarter" idx="12"/>
          </p:nvPr>
        </p:nvSpPr>
        <p:spPr/>
        <p:txBody>
          <a:bodyPr/>
          <a:lstStyle/>
          <a:p>
            <a:fld id="{62317C71-7C19-4BFC-9138-A89243737158}" type="slidenum">
              <a:rPr lang="en-US" smtClean="0"/>
              <a:pPr/>
              <a:t>1</a:t>
            </a:fld>
            <a:endParaRPr lang="en-US"/>
          </a:p>
        </p:txBody>
      </p:sp>
    </p:spTree>
    <p:extLst>
      <p:ext uri="{BB962C8B-B14F-4D97-AF65-F5344CB8AC3E}">
        <p14:creationId xmlns:p14="http://schemas.microsoft.com/office/powerpoint/2010/main" val="119942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CA9E6635-73F9-4727-876C-0D29C2B48854}" type="slidenum">
              <a:rPr lang="en-US" altLang="en-US" sz="1200" b="0" smtClean="0">
                <a:latin typeface="Times New Roman" panose="02020603050405020304" pitchFamily="18" charset="0"/>
              </a:rPr>
              <a:pPr/>
              <a:t>17</a:t>
            </a:fld>
            <a:endParaRPr lang="en-US" altLang="en-US" sz="1200" b="0" smtClean="0">
              <a:latin typeface="Times New Roman" panose="02020603050405020304" pitchFamily="18"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95530934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Unit-3.1 Error Correction and Detection</a:t>
            </a:r>
            <a:endParaRPr lang="en-US"/>
          </a:p>
        </p:txBody>
      </p:sp>
      <p:sp>
        <p:nvSpPr>
          <p:cNvPr id="5" name="Footer Placeholder 4"/>
          <p:cNvSpPr>
            <a:spLocks noGrp="1"/>
          </p:cNvSpPr>
          <p:nvPr>
            <p:ph type="ftr" sz="quarter" idx="11"/>
          </p:nvPr>
        </p:nvSpPr>
        <p:spPr/>
        <p:txBody>
          <a:bodyPr/>
          <a:lstStyle/>
          <a:p>
            <a:r>
              <a:rPr lang="en-US" smtClean="0"/>
              <a:t>Vishal Polara, IT dept, BVM</a:t>
            </a:r>
            <a:endParaRPr lang="en-US"/>
          </a:p>
        </p:txBody>
      </p:sp>
      <p:sp>
        <p:nvSpPr>
          <p:cNvPr id="6" name="Slide Number Placeholder 5"/>
          <p:cNvSpPr>
            <a:spLocks noGrp="1"/>
          </p:cNvSpPr>
          <p:nvPr>
            <p:ph type="sldNum" sz="quarter" idx="12"/>
          </p:nvPr>
        </p:nvSpPr>
        <p:spPr/>
        <p:txBody>
          <a:bodyPr/>
          <a:lstStyle/>
          <a:p>
            <a:fld id="{62317C71-7C19-4BFC-9138-A89243737158}" type="slidenum">
              <a:rPr lang="en-US" smtClean="0"/>
              <a:pPr/>
              <a:t>131</a:t>
            </a:fld>
            <a:endParaRPr lang="en-US"/>
          </a:p>
        </p:txBody>
      </p:sp>
    </p:spTree>
    <p:extLst>
      <p:ext uri="{BB962C8B-B14F-4D97-AF65-F5344CB8AC3E}">
        <p14:creationId xmlns:p14="http://schemas.microsoft.com/office/powerpoint/2010/main" val="1357282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D1B1D895-6659-412A-8DDE-176081642D3F}" type="slidenum">
              <a:rPr lang="en-US" altLang="en-US" sz="1200" b="0" smtClean="0">
                <a:latin typeface="Times New Roman" panose="02020603050405020304" pitchFamily="18" charset="0"/>
              </a:rPr>
              <a:pPr/>
              <a:t>18</a:t>
            </a:fld>
            <a:endParaRPr lang="en-US" altLang="en-US" sz="1200" b="0" smtClean="0">
              <a:latin typeface="Times New Roman" panose="02020603050405020304" pitchFamily="18"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2809131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AEB14A5E-EA89-43A3-BF7B-23679CF7511A}" type="slidenum">
              <a:rPr lang="en-US" altLang="en-US" sz="1200" b="0" smtClean="0">
                <a:latin typeface="Times New Roman" panose="02020603050405020304" pitchFamily="18" charset="0"/>
              </a:rPr>
              <a:pPr/>
              <a:t>19</a:t>
            </a:fld>
            <a:endParaRPr lang="en-US" altLang="en-US" sz="1200" b="0" smtClean="0">
              <a:latin typeface="Times New Roman" panose="02020603050405020304" pitchFamily="18" charset="0"/>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166085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28B25834-DD1C-401E-9A22-BBDB061C8C97}" type="slidenum">
              <a:rPr lang="en-US" altLang="en-US" sz="1200" b="0" smtClean="0">
                <a:latin typeface="Times New Roman" panose="02020603050405020304" pitchFamily="18" charset="0"/>
              </a:rPr>
              <a:pPr/>
              <a:t>20</a:t>
            </a:fld>
            <a:endParaRPr lang="en-US" altLang="en-US" sz="1200" b="0" smtClean="0">
              <a:latin typeface="Times New Roman" panose="02020603050405020304" pitchFamily="18" charset="0"/>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2895545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2014DD52-3688-4D88-8DB1-EB89F7C8F6F3}" type="slidenum">
              <a:rPr lang="en-US" altLang="en-US" sz="1200" b="0" smtClean="0">
                <a:latin typeface="Times New Roman" panose="02020603050405020304" pitchFamily="18" charset="0"/>
              </a:rPr>
              <a:pPr/>
              <a:t>22</a:t>
            </a:fld>
            <a:endParaRPr lang="en-US" altLang="en-US" sz="1200" b="0" smtClean="0">
              <a:latin typeface="Times New Roman" panose="02020603050405020304" pitchFamily="18"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41230246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F1266B35-2DC9-4353-B9F1-8E628B874411}" type="slidenum">
              <a:rPr lang="en-US" altLang="en-US" sz="1200" b="0" smtClean="0">
                <a:latin typeface="Times New Roman" panose="02020603050405020304" pitchFamily="18" charset="0"/>
              </a:rPr>
              <a:pPr/>
              <a:t>23</a:t>
            </a:fld>
            <a:endParaRPr lang="en-US" altLang="en-US" sz="1200" b="0" smtClean="0">
              <a:latin typeface="Times New Roman" panose="02020603050405020304" pitchFamily="18" charset="0"/>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340985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0FBF6BD6-6C44-4EE9-A84A-D8C2B9AA0550}" type="slidenum">
              <a:rPr lang="en-US" altLang="en-US" sz="1200" b="0" smtClean="0">
                <a:latin typeface="Times New Roman" panose="02020603050405020304" pitchFamily="18" charset="0"/>
              </a:rPr>
              <a:pPr/>
              <a:t>24</a:t>
            </a:fld>
            <a:endParaRPr lang="en-US" altLang="en-US" sz="1200" b="0" smtClean="0">
              <a:latin typeface="Times New Roman" panose="02020603050405020304" pitchFamily="18"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31950971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89436079-B53E-4D88-BFD5-1491F6549075}" type="slidenum">
              <a:rPr lang="en-US" altLang="en-US" sz="1200" b="0" smtClean="0">
                <a:latin typeface="Times New Roman" panose="02020603050405020304" pitchFamily="18" charset="0"/>
              </a:rPr>
              <a:pPr/>
              <a:t>25</a:t>
            </a:fld>
            <a:endParaRPr lang="en-US" altLang="en-US" sz="1200" b="0" smtClean="0">
              <a:latin typeface="Times New Roman" panose="02020603050405020304" pitchFamily="18"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64210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BD924A7E-9C78-4F64-AB94-95DD299A6C9E}" type="slidenum">
              <a:rPr lang="en-US" altLang="en-US" sz="1200" b="0" smtClean="0">
                <a:latin typeface="Times New Roman" panose="02020603050405020304" pitchFamily="18" charset="0"/>
              </a:rPr>
              <a:pPr/>
              <a:t>28</a:t>
            </a:fld>
            <a:endParaRPr lang="en-US" altLang="en-US" sz="1200" b="0" smtClean="0">
              <a:latin typeface="Times New Roman" panose="02020603050405020304" pitchFamily="18"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3640082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F0A16FE1-58E1-4F76-BCB7-9EAD6F8EFF71}" type="slidenum">
              <a:rPr lang="en-US" altLang="en-US" sz="1200" b="0" smtClean="0">
                <a:latin typeface="Times New Roman" panose="02020603050405020304" pitchFamily="18" charset="0"/>
              </a:rPr>
              <a:pPr/>
              <a:t>29</a:t>
            </a:fld>
            <a:endParaRPr lang="en-US" altLang="en-US" sz="1200" b="0" smtClean="0">
              <a:latin typeface="Times New Roman" panose="02020603050405020304" pitchFamily="18"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4057566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37493BB8-6EFB-4084-B77B-0ED7D54896D2}" type="slidenum">
              <a:rPr lang="en-US" altLang="en-US" sz="1200" b="0" smtClean="0">
                <a:latin typeface="Times New Roman" panose="02020603050405020304" pitchFamily="18" charset="0"/>
              </a:rPr>
              <a:pPr/>
              <a:t>4</a:t>
            </a:fld>
            <a:endParaRPr lang="en-US" altLang="en-US" sz="1200" b="0" smtClean="0">
              <a:latin typeface="Times New Roman" panose="02020603050405020304" pitchFamily="18" charset="0"/>
            </a:endParaRPr>
          </a:p>
        </p:txBody>
      </p:sp>
      <p:sp>
        <p:nvSpPr>
          <p:cNvPr id="13315" name="Rectangle 2"/>
          <p:cNvSpPr>
            <a:spLocks noGrp="1" noRot="1" noChangeAspect="1" noChangeArrowheads="1" noTextEdit="1"/>
          </p:cNvSpPr>
          <p:nvPr>
            <p:ph type="sldImg"/>
          </p:nvPr>
        </p:nvSpPr>
        <p:spPr>
          <a:ln/>
        </p:spPr>
      </p:sp>
      <p:sp>
        <p:nvSpPr>
          <p:cNvPr id="1331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7950733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A26ACF5C-989D-4CB1-A79F-E3B7E0C58363}" type="slidenum">
              <a:rPr lang="en-US" altLang="en-US" sz="1200" b="0" smtClean="0">
                <a:latin typeface="Times New Roman" panose="02020603050405020304" pitchFamily="18" charset="0"/>
              </a:rPr>
              <a:pPr/>
              <a:t>30</a:t>
            </a:fld>
            <a:endParaRPr lang="en-US" altLang="en-US" sz="1200" b="0" smtClean="0">
              <a:latin typeface="Times New Roman" panose="02020603050405020304" pitchFamily="18"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5143916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E5FAFFDE-6C44-42C0-B365-ADF1BA420040}" type="slidenum">
              <a:rPr lang="en-US" altLang="en-US" sz="1200" b="0" smtClean="0">
                <a:latin typeface="Times New Roman" panose="02020603050405020304" pitchFamily="18" charset="0"/>
              </a:rPr>
              <a:pPr/>
              <a:t>31</a:t>
            </a:fld>
            <a:endParaRPr lang="en-US" altLang="en-US" sz="1200" b="0" smtClean="0">
              <a:latin typeface="Times New Roman" panose="02020603050405020304" pitchFamily="18"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35714801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FA5005B1-2294-4659-9341-BD6DA4EECDEC}" type="slidenum">
              <a:rPr lang="en-US" altLang="en-US" sz="1200" b="0" smtClean="0">
                <a:latin typeface="Times New Roman" panose="02020603050405020304" pitchFamily="18" charset="0"/>
              </a:rPr>
              <a:pPr/>
              <a:t>32</a:t>
            </a:fld>
            <a:endParaRPr lang="en-US" altLang="en-US" sz="1200" b="0" smtClean="0">
              <a:latin typeface="Times New Roman" panose="02020603050405020304" pitchFamily="18"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29991597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1B5C5E57-C502-46F5-A6FA-52E9CC0CCDFF}" type="slidenum">
              <a:rPr lang="en-US" altLang="en-US" sz="1200" b="0" smtClean="0">
                <a:latin typeface="Times New Roman" panose="02020603050405020304" pitchFamily="18" charset="0"/>
              </a:rPr>
              <a:pPr/>
              <a:t>33</a:t>
            </a:fld>
            <a:endParaRPr lang="en-US" altLang="en-US" sz="1200" b="0" smtClean="0">
              <a:latin typeface="Times New Roman" panose="02020603050405020304" pitchFamily="18"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5906794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91C277BC-7A58-4872-ACDE-7277083FC46E}" type="slidenum">
              <a:rPr lang="en-US" altLang="en-US" sz="1200" b="0" smtClean="0">
                <a:latin typeface="Times New Roman" panose="02020603050405020304" pitchFamily="18" charset="0"/>
              </a:rPr>
              <a:pPr/>
              <a:t>34</a:t>
            </a:fld>
            <a:endParaRPr lang="en-US" altLang="en-US" sz="1200" b="0" smtClean="0">
              <a:latin typeface="Times New Roman" panose="02020603050405020304" pitchFamily="18"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5085175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EDEF2160-AE7C-46DB-8D86-7F584C503A6B}" type="slidenum">
              <a:rPr lang="en-US" altLang="en-US" sz="1200" b="0" smtClean="0">
                <a:latin typeface="Times New Roman" panose="02020603050405020304" pitchFamily="18" charset="0"/>
              </a:rPr>
              <a:pPr/>
              <a:t>36</a:t>
            </a:fld>
            <a:endParaRPr lang="en-US" altLang="en-US" sz="1200" b="0" smtClean="0">
              <a:latin typeface="Times New Roman" panose="02020603050405020304" pitchFamily="18"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32664345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5B7FF8E3-3C9C-418E-B381-8CBF8CEEB792}" type="slidenum">
              <a:rPr lang="en-US" altLang="en-US" sz="1200" b="0" smtClean="0">
                <a:latin typeface="Times New Roman" panose="02020603050405020304" pitchFamily="18" charset="0"/>
              </a:rPr>
              <a:pPr/>
              <a:t>37</a:t>
            </a:fld>
            <a:endParaRPr lang="en-US" altLang="en-US" sz="1200" b="0" smtClean="0">
              <a:latin typeface="Times New Roman" panose="02020603050405020304" pitchFamily="18"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34235872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7FD7039E-AC26-4C68-BAE0-36583161F8BD}" type="slidenum">
              <a:rPr lang="en-US" altLang="en-US" sz="1200" b="0" smtClean="0">
                <a:latin typeface="Times New Roman" panose="02020603050405020304" pitchFamily="18" charset="0"/>
              </a:rPr>
              <a:pPr/>
              <a:t>38</a:t>
            </a:fld>
            <a:endParaRPr lang="en-US" altLang="en-US" sz="1200" b="0" smtClean="0">
              <a:latin typeface="Times New Roman" panose="02020603050405020304" pitchFamily="18"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7126310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F17B777A-9805-40DC-BBFA-07401CE530B0}" type="slidenum">
              <a:rPr lang="en-US" altLang="en-US" sz="1200" b="0" smtClean="0">
                <a:latin typeface="Times New Roman" panose="02020603050405020304" pitchFamily="18" charset="0"/>
              </a:rPr>
              <a:pPr/>
              <a:t>39</a:t>
            </a:fld>
            <a:endParaRPr lang="en-US" altLang="en-US" sz="1200" b="0" smtClean="0">
              <a:latin typeface="Times New Roman" panose="02020603050405020304" pitchFamily="18" charset="0"/>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24687268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C5D46E4E-D8C9-43FE-864B-0AFD6159146A}" type="slidenum">
              <a:rPr lang="en-US" altLang="en-US" sz="1200" b="0" smtClean="0">
                <a:latin typeface="Times New Roman" panose="02020603050405020304" pitchFamily="18" charset="0"/>
              </a:rPr>
              <a:pPr/>
              <a:t>43</a:t>
            </a:fld>
            <a:endParaRPr lang="en-US" altLang="en-US" sz="1200" b="0" smtClean="0">
              <a:latin typeface="Times New Roman" panose="02020603050405020304" pitchFamily="18" charset="0"/>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684678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C0A8ECE9-8250-4E67-8908-293B6C7844B2}" type="slidenum">
              <a:rPr lang="en-US" altLang="en-US" sz="1200" b="0" smtClean="0">
                <a:latin typeface="Times New Roman" panose="02020603050405020304" pitchFamily="18" charset="0"/>
              </a:rPr>
              <a:pPr/>
              <a:t>5</a:t>
            </a:fld>
            <a:endParaRPr lang="en-US" altLang="en-US" sz="1200" b="0" smtClean="0">
              <a:latin typeface="Times New Roman" panose="02020603050405020304" pitchFamily="18"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0662635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00DC6A50-FB58-4A24-9CAB-A96898D52DAF}" type="slidenum">
              <a:rPr lang="en-US" altLang="en-US" sz="1200" b="0" smtClean="0">
                <a:latin typeface="Times New Roman" panose="02020603050405020304" pitchFamily="18" charset="0"/>
              </a:rPr>
              <a:pPr/>
              <a:t>44</a:t>
            </a:fld>
            <a:endParaRPr lang="en-US" altLang="en-US" sz="1200" b="0" smtClean="0">
              <a:latin typeface="Times New Roman" panose="02020603050405020304" pitchFamily="18" charset="0"/>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38374011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1D78C650-89C7-4E11-9C38-43C438B5805A}" type="slidenum">
              <a:rPr lang="en-US" altLang="en-US" sz="1200" b="0" smtClean="0">
                <a:latin typeface="Times New Roman" panose="02020603050405020304" pitchFamily="18" charset="0"/>
              </a:rPr>
              <a:pPr/>
              <a:t>45</a:t>
            </a:fld>
            <a:endParaRPr lang="en-US" altLang="en-US" sz="1200" b="0" smtClean="0">
              <a:latin typeface="Times New Roman" panose="02020603050405020304" pitchFamily="18" charset="0"/>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53287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06465316-9B4B-4006-90F0-BCC562753058}" type="slidenum">
              <a:rPr lang="en-US" altLang="en-US" sz="1200" b="0" smtClean="0">
                <a:latin typeface="Times New Roman" panose="02020603050405020304" pitchFamily="18" charset="0"/>
              </a:rPr>
              <a:pPr/>
              <a:t>46</a:t>
            </a:fld>
            <a:endParaRPr lang="en-US" altLang="en-US" sz="1200" b="0" smtClean="0">
              <a:latin typeface="Times New Roman" panose="02020603050405020304" pitchFamily="18" charset="0"/>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3730398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475DD893-8903-4F7E-96F8-19D5C53774F0}" type="slidenum">
              <a:rPr lang="en-US" altLang="en-US" sz="1200" b="0" smtClean="0">
                <a:latin typeface="Times New Roman" panose="02020603050405020304" pitchFamily="18" charset="0"/>
              </a:rPr>
              <a:pPr/>
              <a:t>47</a:t>
            </a:fld>
            <a:endParaRPr lang="en-US" altLang="en-US" sz="1200" b="0" smtClean="0">
              <a:latin typeface="Times New Roman" panose="02020603050405020304" pitchFamily="18" charset="0"/>
            </a:endParaRPr>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1176248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255DA1DC-4831-403F-80D7-D81ED985735A}" type="slidenum">
              <a:rPr lang="en-US" altLang="en-US" sz="1200" b="0" smtClean="0">
                <a:latin typeface="Times New Roman" panose="02020603050405020304" pitchFamily="18" charset="0"/>
              </a:rPr>
              <a:pPr/>
              <a:t>48</a:t>
            </a:fld>
            <a:endParaRPr lang="en-US" altLang="en-US" sz="1200" b="0" smtClean="0">
              <a:latin typeface="Times New Roman" panose="02020603050405020304" pitchFamily="18" charset="0"/>
            </a:endParaRPr>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42052678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3B32C5B6-4F53-4235-A998-854F0E8D02E7}" type="slidenum">
              <a:rPr lang="en-US" altLang="en-US" sz="1200" b="0" smtClean="0">
                <a:latin typeface="Times New Roman" panose="02020603050405020304" pitchFamily="18" charset="0"/>
              </a:rPr>
              <a:pPr/>
              <a:t>51</a:t>
            </a:fld>
            <a:endParaRPr lang="en-US" altLang="en-US" sz="1200" b="0" smtClean="0">
              <a:latin typeface="Times New Roman" panose="02020603050405020304" pitchFamily="18" charset="0"/>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31049141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AE0731E0-ABFD-4F4F-9035-187CBDC5079B}" type="slidenum">
              <a:rPr lang="en-US" altLang="en-US" sz="1200" b="0" smtClean="0">
                <a:latin typeface="Times New Roman" panose="02020603050405020304" pitchFamily="18" charset="0"/>
              </a:rPr>
              <a:pPr/>
              <a:t>52</a:t>
            </a:fld>
            <a:endParaRPr lang="en-US" altLang="en-US" sz="1200" b="0" smtClean="0">
              <a:latin typeface="Times New Roman" panose="02020603050405020304" pitchFamily="18" charset="0"/>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2916617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EC965CE2-01C1-4B8D-B22A-D81ED78873CE}" type="slidenum">
              <a:rPr lang="en-US" altLang="en-US" sz="1200" b="0" smtClean="0">
                <a:latin typeface="Times New Roman" panose="02020603050405020304" pitchFamily="18" charset="0"/>
              </a:rPr>
              <a:pPr/>
              <a:t>53</a:t>
            </a:fld>
            <a:endParaRPr lang="en-US" altLang="en-US" sz="1200" b="0" smtClean="0">
              <a:latin typeface="Times New Roman" panose="02020603050405020304" pitchFamily="18" charset="0"/>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0415636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C34D2FE2-12C1-4F58-9061-2F529008DDF5}" type="slidenum">
              <a:rPr lang="en-US" altLang="en-US" sz="1200" b="0" smtClean="0">
                <a:latin typeface="Times New Roman" panose="02020603050405020304" pitchFamily="18" charset="0"/>
              </a:rPr>
              <a:pPr/>
              <a:t>54</a:t>
            </a:fld>
            <a:endParaRPr lang="en-US" altLang="en-US" sz="1200" b="0" smtClean="0">
              <a:latin typeface="Times New Roman" panose="02020603050405020304" pitchFamily="18" charset="0"/>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23334930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0EF059EA-DEC2-4FDE-B61C-BA1685AAFE53}" type="slidenum">
              <a:rPr lang="en-US" altLang="en-US" sz="1200" b="0" smtClean="0">
                <a:latin typeface="Times New Roman" panose="02020603050405020304" pitchFamily="18" charset="0"/>
              </a:rPr>
              <a:pPr/>
              <a:t>57</a:t>
            </a:fld>
            <a:endParaRPr lang="en-US" altLang="en-US" sz="1200" b="0" smtClean="0">
              <a:latin typeface="Times New Roman" panose="02020603050405020304" pitchFamily="18" charset="0"/>
            </a:endParaRPr>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686583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4F45FBE5-AAE6-436A-A092-F417FA79142A}" type="slidenum">
              <a:rPr lang="en-US" altLang="en-US" sz="1200" b="0" smtClean="0">
                <a:latin typeface="Times New Roman" panose="02020603050405020304" pitchFamily="18" charset="0"/>
              </a:rPr>
              <a:pPr/>
              <a:t>9</a:t>
            </a:fld>
            <a:endParaRPr lang="en-US" altLang="en-US" sz="1200" b="0" smtClean="0">
              <a:latin typeface="Times New Roman" panose="02020603050405020304" pitchFamily="18"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42478600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B37B06AF-58CD-4D29-A533-322EDC0E41FE}" type="slidenum">
              <a:rPr lang="en-US" altLang="en-US" sz="1200" b="0" smtClean="0">
                <a:latin typeface="Times New Roman" panose="02020603050405020304" pitchFamily="18" charset="0"/>
              </a:rPr>
              <a:pPr/>
              <a:t>58</a:t>
            </a:fld>
            <a:endParaRPr lang="en-US" altLang="en-US" sz="1200" b="0" smtClean="0">
              <a:latin typeface="Times New Roman" panose="02020603050405020304" pitchFamily="18" charset="0"/>
            </a:endParaRPr>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1530117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067CBB5F-B521-49B9-8F85-39D3B67C096F}" type="slidenum">
              <a:rPr lang="en-US" altLang="en-US" sz="1200" b="0" smtClean="0">
                <a:latin typeface="Times New Roman" panose="02020603050405020304" pitchFamily="18" charset="0"/>
              </a:rPr>
              <a:pPr/>
              <a:t>59</a:t>
            </a:fld>
            <a:endParaRPr lang="en-US" altLang="en-US" sz="1200" b="0" smtClean="0">
              <a:latin typeface="Times New Roman" panose="02020603050405020304" pitchFamily="18" charset="0"/>
            </a:endParaRPr>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7943885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ACAFAACD-AF9D-4850-89F5-C784865C09DD}" type="slidenum">
              <a:rPr lang="en-US" altLang="en-US" sz="1200" b="0" smtClean="0">
                <a:latin typeface="Times New Roman" panose="02020603050405020304" pitchFamily="18" charset="0"/>
              </a:rPr>
              <a:pPr/>
              <a:t>61</a:t>
            </a:fld>
            <a:endParaRPr lang="en-US" altLang="en-US" sz="1200" b="0" smtClean="0">
              <a:latin typeface="Times New Roman" panose="02020603050405020304" pitchFamily="18" charset="0"/>
            </a:endParaRPr>
          </a:p>
        </p:txBody>
      </p:sp>
      <p:sp>
        <p:nvSpPr>
          <p:cNvPr id="177155" name="Rectangle 2"/>
          <p:cNvSpPr>
            <a:spLocks noGrp="1" noRot="1" noChangeAspect="1" noChangeArrowheads="1" noTextEdit="1"/>
          </p:cNvSpPr>
          <p:nvPr>
            <p:ph type="sldImg"/>
          </p:nvPr>
        </p:nvSpPr>
        <p:spPr>
          <a:ln/>
        </p:spPr>
      </p:sp>
      <p:sp>
        <p:nvSpPr>
          <p:cNvPr id="17715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37147002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9A677484-D4E7-4934-997F-5C990D7B0115}" type="slidenum">
              <a:rPr lang="en-US" altLang="en-US" sz="1200" b="0" smtClean="0">
                <a:latin typeface="Times New Roman" panose="02020603050405020304" pitchFamily="18" charset="0"/>
              </a:rPr>
              <a:pPr/>
              <a:t>62</a:t>
            </a:fld>
            <a:endParaRPr lang="en-US" altLang="en-US" sz="1200" b="0" smtClean="0">
              <a:latin typeface="Times New Roman" panose="02020603050405020304" pitchFamily="18" charset="0"/>
            </a:endParaRPr>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37270679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7B9083D6-FCAC-4FC4-84BC-8BC3B07A9ABF}" type="slidenum">
              <a:rPr lang="en-US" altLang="en-US" sz="1200" b="0" smtClean="0">
                <a:latin typeface="Times New Roman" panose="02020603050405020304" pitchFamily="18" charset="0"/>
              </a:rPr>
              <a:pPr/>
              <a:t>63</a:t>
            </a:fld>
            <a:endParaRPr lang="en-US" altLang="en-US" sz="1200" b="0" smtClean="0">
              <a:latin typeface="Times New Roman" panose="02020603050405020304" pitchFamily="18" charset="0"/>
            </a:endParaRPr>
          </a:p>
        </p:txBody>
      </p:sp>
      <p:sp>
        <p:nvSpPr>
          <p:cNvPr id="181251" name="Rectangle 2"/>
          <p:cNvSpPr>
            <a:spLocks noGrp="1" noRot="1" noChangeAspect="1" noChangeArrowheads="1" noTextEdit="1"/>
          </p:cNvSpPr>
          <p:nvPr>
            <p:ph type="sldImg"/>
          </p:nvPr>
        </p:nvSpPr>
        <p:spPr>
          <a:ln/>
        </p:spPr>
      </p:sp>
      <p:sp>
        <p:nvSpPr>
          <p:cNvPr id="18125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23712181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E7CEF1FD-4E11-4C56-92D7-4C85052143A4}" type="slidenum">
              <a:rPr lang="en-US" altLang="en-US" sz="1200" b="0" smtClean="0">
                <a:latin typeface="Times New Roman" panose="02020603050405020304" pitchFamily="18" charset="0"/>
              </a:rPr>
              <a:pPr/>
              <a:t>64</a:t>
            </a:fld>
            <a:endParaRPr lang="en-US" altLang="en-US" sz="1200" b="0" smtClean="0">
              <a:latin typeface="Times New Roman" panose="02020603050405020304" pitchFamily="18" charset="0"/>
            </a:endParaRPr>
          </a:p>
        </p:txBody>
      </p:sp>
      <p:sp>
        <p:nvSpPr>
          <p:cNvPr id="183299" name="Rectangle 2"/>
          <p:cNvSpPr>
            <a:spLocks noGrp="1" noRot="1" noChangeAspect="1" noChangeArrowheads="1" noTextEdit="1"/>
          </p:cNvSpPr>
          <p:nvPr>
            <p:ph type="sldImg"/>
          </p:nvPr>
        </p:nvSpPr>
        <p:spPr>
          <a:ln/>
        </p:spPr>
      </p:sp>
      <p:sp>
        <p:nvSpPr>
          <p:cNvPr id="18330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39209621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C1BEADA9-D4D9-41B1-A2DE-7CA967DB3A00}" type="slidenum">
              <a:rPr lang="en-US" altLang="en-US" sz="1200" b="0" smtClean="0">
                <a:latin typeface="Times New Roman" panose="02020603050405020304" pitchFamily="18" charset="0"/>
              </a:rPr>
              <a:pPr/>
              <a:t>65</a:t>
            </a:fld>
            <a:endParaRPr lang="en-US" altLang="en-US" sz="1200" b="0" smtClean="0">
              <a:latin typeface="Times New Roman" panose="02020603050405020304" pitchFamily="18" charset="0"/>
            </a:endParaRPr>
          </a:p>
        </p:txBody>
      </p:sp>
      <p:sp>
        <p:nvSpPr>
          <p:cNvPr id="185347" name="Rectangle 2"/>
          <p:cNvSpPr>
            <a:spLocks noGrp="1" noRot="1" noChangeAspect="1" noChangeArrowheads="1" noTextEdit="1"/>
          </p:cNvSpPr>
          <p:nvPr>
            <p:ph type="sldImg"/>
          </p:nvPr>
        </p:nvSpPr>
        <p:spPr>
          <a:ln/>
        </p:spPr>
      </p:sp>
      <p:sp>
        <p:nvSpPr>
          <p:cNvPr id="18534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6764635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316A1489-20CB-407B-9EDA-5671DD424E10}" type="slidenum">
              <a:rPr lang="en-US" altLang="en-US" sz="1200" b="0" smtClean="0">
                <a:latin typeface="Times New Roman" panose="02020603050405020304" pitchFamily="18" charset="0"/>
              </a:rPr>
              <a:pPr/>
              <a:t>66</a:t>
            </a:fld>
            <a:endParaRPr lang="en-US" altLang="en-US" sz="1200" b="0" smtClean="0">
              <a:latin typeface="Times New Roman" panose="02020603050405020304" pitchFamily="18" charset="0"/>
            </a:endParaRPr>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36739291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21A6F00D-6484-4AC5-9726-C946AD11E17C}" type="slidenum">
              <a:rPr lang="en-US" altLang="en-US" sz="1200" b="0" smtClean="0">
                <a:latin typeface="Times New Roman" panose="02020603050405020304" pitchFamily="18" charset="0"/>
              </a:rPr>
              <a:pPr/>
              <a:t>67</a:t>
            </a:fld>
            <a:endParaRPr lang="en-US" altLang="en-US" sz="1200" b="0" smtClean="0">
              <a:latin typeface="Times New Roman" panose="02020603050405020304" pitchFamily="18" charset="0"/>
            </a:endParaRPr>
          </a:p>
        </p:txBody>
      </p:sp>
      <p:sp>
        <p:nvSpPr>
          <p:cNvPr id="189443" name="Rectangle 2"/>
          <p:cNvSpPr>
            <a:spLocks noGrp="1" noRot="1" noChangeAspect="1" noChangeArrowheads="1" noTextEdit="1"/>
          </p:cNvSpPr>
          <p:nvPr>
            <p:ph type="sldImg"/>
          </p:nvPr>
        </p:nvSpPr>
        <p:spPr>
          <a:ln/>
        </p:spPr>
      </p:sp>
      <p:sp>
        <p:nvSpPr>
          <p:cNvPr id="18944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39649866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E5DC0C71-D439-48B6-91D2-C9B8021DAFC8}" type="slidenum">
              <a:rPr lang="en-US" altLang="en-US" sz="1200" b="0" smtClean="0">
                <a:latin typeface="Times New Roman" panose="02020603050405020304" pitchFamily="18" charset="0"/>
              </a:rPr>
              <a:pPr/>
              <a:t>69</a:t>
            </a:fld>
            <a:endParaRPr lang="en-US" altLang="en-US" sz="1200" b="0" smtClean="0">
              <a:latin typeface="Times New Roman" panose="02020603050405020304" pitchFamily="18" charset="0"/>
            </a:endParaRPr>
          </a:p>
        </p:txBody>
      </p:sp>
      <p:sp>
        <p:nvSpPr>
          <p:cNvPr id="220163" name="Rectangle 2"/>
          <p:cNvSpPr>
            <a:spLocks noGrp="1" noRot="1" noChangeAspect="1" noChangeArrowheads="1" noTextEdit="1"/>
          </p:cNvSpPr>
          <p:nvPr>
            <p:ph type="sldImg"/>
          </p:nvPr>
        </p:nvSpPr>
        <p:spPr>
          <a:ln/>
        </p:spPr>
      </p:sp>
      <p:sp>
        <p:nvSpPr>
          <p:cNvPr id="220164"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027957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35B584DF-C168-432E-8CC3-4E04EE98CA2E}" type="slidenum">
              <a:rPr lang="en-US" altLang="en-US" sz="1200" b="0" smtClean="0">
                <a:latin typeface="Times New Roman" panose="02020603050405020304" pitchFamily="18" charset="0"/>
              </a:rPr>
              <a:pPr/>
              <a:t>10</a:t>
            </a:fld>
            <a:endParaRPr lang="en-US" altLang="en-US" sz="1200" b="0" smtClean="0">
              <a:latin typeface="Times New Roman" panose="02020603050405020304" pitchFamily="18" charset="0"/>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25866813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C2136446-5D4E-4F2A-B719-2BE972896F24}" type="slidenum">
              <a:rPr lang="en-US" altLang="en-US" sz="1200" b="0" smtClean="0">
                <a:latin typeface="Times New Roman" panose="02020603050405020304" pitchFamily="18" charset="0"/>
              </a:rPr>
              <a:pPr/>
              <a:t>70</a:t>
            </a:fld>
            <a:endParaRPr lang="en-US" altLang="en-US" sz="1200" b="0" smtClean="0">
              <a:latin typeface="Times New Roman" panose="02020603050405020304" pitchFamily="18" charset="0"/>
            </a:endParaRPr>
          </a:p>
        </p:txBody>
      </p:sp>
      <p:sp>
        <p:nvSpPr>
          <p:cNvPr id="224259" name="Rectangle 2"/>
          <p:cNvSpPr>
            <a:spLocks noGrp="1" noRot="1" noChangeAspect="1" noChangeArrowheads="1" noTextEdit="1"/>
          </p:cNvSpPr>
          <p:nvPr>
            <p:ph type="sldImg"/>
          </p:nvPr>
        </p:nvSpPr>
        <p:spPr>
          <a:ln/>
        </p:spPr>
      </p:sp>
      <p:sp>
        <p:nvSpPr>
          <p:cNvPr id="224260"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41081623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C480FC76-BE59-479D-9794-C6C0EAE4CDA7}" type="slidenum">
              <a:rPr lang="en-US" altLang="en-US" sz="1200" b="0" smtClean="0">
                <a:latin typeface="Times New Roman" panose="02020603050405020304" pitchFamily="18" charset="0"/>
              </a:rPr>
              <a:pPr/>
              <a:t>72</a:t>
            </a:fld>
            <a:endParaRPr lang="en-US" altLang="en-US" sz="1200" b="0" smtClean="0">
              <a:latin typeface="Times New Roman" panose="02020603050405020304" pitchFamily="18" charset="0"/>
            </a:endParaRPr>
          </a:p>
        </p:txBody>
      </p:sp>
      <p:sp>
        <p:nvSpPr>
          <p:cNvPr id="228355" name="Rectangle 2"/>
          <p:cNvSpPr>
            <a:spLocks noGrp="1" noRot="1" noChangeAspect="1" noChangeArrowheads="1" noTextEdit="1"/>
          </p:cNvSpPr>
          <p:nvPr>
            <p:ph type="sldImg"/>
          </p:nvPr>
        </p:nvSpPr>
        <p:spPr>
          <a:ln/>
        </p:spPr>
      </p:sp>
      <p:sp>
        <p:nvSpPr>
          <p:cNvPr id="228356"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375860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6790E6D9-215B-461D-BD51-A2F68FCAD0C8}" type="slidenum">
              <a:rPr lang="en-US" altLang="en-US" sz="1200" b="0" smtClean="0">
                <a:latin typeface="Times New Roman" panose="02020603050405020304" pitchFamily="18" charset="0"/>
              </a:rPr>
              <a:pPr/>
              <a:t>73</a:t>
            </a:fld>
            <a:endParaRPr lang="en-US" altLang="en-US" sz="1200" b="0" smtClean="0">
              <a:latin typeface="Times New Roman" panose="02020603050405020304" pitchFamily="18" charset="0"/>
            </a:endParaRPr>
          </a:p>
        </p:txBody>
      </p:sp>
      <p:sp>
        <p:nvSpPr>
          <p:cNvPr id="230403" name="Rectangle 2"/>
          <p:cNvSpPr>
            <a:spLocks noGrp="1" noRot="1" noChangeAspect="1" noChangeArrowheads="1" noTextEdit="1"/>
          </p:cNvSpPr>
          <p:nvPr>
            <p:ph type="sldImg"/>
          </p:nvPr>
        </p:nvSpPr>
        <p:spPr>
          <a:ln/>
        </p:spPr>
      </p:sp>
      <p:sp>
        <p:nvSpPr>
          <p:cNvPr id="230404"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5916416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8177A203-8E75-421B-ADA4-8F662FB8CD9A}" type="slidenum">
              <a:rPr lang="en-US" altLang="en-US" sz="1200" b="0" smtClean="0">
                <a:latin typeface="Times New Roman" panose="02020603050405020304" pitchFamily="18" charset="0"/>
              </a:rPr>
              <a:pPr/>
              <a:t>74</a:t>
            </a:fld>
            <a:endParaRPr lang="en-US" altLang="en-US" sz="1200" b="0" smtClean="0">
              <a:latin typeface="Times New Roman" panose="02020603050405020304" pitchFamily="18" charset="0"/>
            </a:endParaRPr>
          </a:p>
        </p:txBody>
      </p:sp>
      <p:sp>
        <p:nvSpPr>
          <p:cNvPr id="232451" name="Rectangle 2"/>
          <p:cNvSpPr>
            <a:spLocks noGrp="1" noRot="1" noChangeAspect="1" noChangeArrowheads="1" noTextEdit="1"/>
          </p:cNvSpPr>
          <p:nvPr>
            <p:ph type="sldImg"/>
          </p:nvPr>
        </p:nvSpPr>
        <p:spPr>
          <a:ln/>
        </p:spPr>
      </p:sp>
      <p:sp>
        <p:nvSpPr>
          <p:cNvPr id="232452"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567851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02E7C5DC-463D-4C85-ACE5-0564BC3C6A98}" type="slidenum">
              <a:rPr lang="en-US" altLang="en-US" sz="1200" b="0" smtClean="0">
                <a:latin typeface="Times New Roman" panose="02020603050405020304" pitchFamily="18" charset="0"/>
              </a:rPr>
              <a:pPr/>
              <a:t>76</a:t>
            </a:fld>
            <a:endParaRPr lang="en-US" altLang="en-US" sz="1200" b="0" smtClean="0">
              <a:latin typeface="Times New Roman" panose="02020603050405020304" pitchFamily="18" charset="0"/>
            </a:endParaRPr>
          </a:p>
        </p:txBody>
      </p:sp>
      <p:sp>
        <p:nvSpPr>
          <p:cNvPr id="238595" name="Rectangle 2"/>
          <p:cNvSpPr>
            <a:spLocks noGrp="1" noRot="1" noChangeAspect="1" noChangeArrowheads="1" noTextEdit="1"/>
          </p:cNvSpPr>
          <p:nvPr>
            <p:ph type="sldImg"/>
          </p:nvPr>
        </p:nvSpPr>
        <p:spPr>
          <a:ln/>
        </p:spPr>
      </p:sp>
      <p:sp>
        <p:nvSpPr>
          <p:cNvPr id="238596"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7948447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ECC8E3ED-4E07-4609-9F7E-2773D98E9370}" type="slidenum">
              <a:rPr lang="en-US" altLang="en-US" sz="1200" b="0" smtClean="0">
                <a:latin typeface="Times New Roman" panose="02020603050405020304" pitchFamily="18" charset="0"/>
              </a:rPr>
              <a:pPr/>
              <a:t>77</a:t>
            </a:fld>
            <a:endParaRPr lang="en-US" altLang="en-US" sz="1200" b="0" smtClean="0">
              <a:latin typeface="Times New Roman" panose="02020603050405020304" pitchFamily="18" charset="0"/>
            </a:endParaRPr>
          </a:p>
        </p:txBody>
      </p:sp>
      <p:sp>
        <p:nvSpPr>
          <p:cNvPr id="240643" name="Rectangle 2"/>
          <p:cNvSpPr>
            <a:spLocks noGrp="1" noRot="1" noChangeAspect="1" noChangeArrowheads="1" noTextEdit="1"/>
          </p:cNvSpPr>
          <p:nvPr>
            <p:ph type="sldImg"/>
          </p:nvPr>
        </p:nvSpPr>
        <p:spPr>
          <a:ln/>
        </p:spPr>
      </p:sp>
      <p:sp>
        <p:nvSpPr>
          <p:cNvPr id="240644"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40522229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A950BD81-544B-4BFF-A1FC-C589E0B19AC3}" type="slidenum">
              <a:rPr lang="en-US" altLang="en-US" sz="1200" b="0" smtClean="0">
                <a:latin typeface="Times New Roman" panose="02020603050405020304" pitchFamily="18" charset="0"/>
              </a:rPr>
              <a:pPr/>
              <a:t>78</a:t>
            </a:fld>
            <a:endParaRPr lang="en-US" altLang="en-US" sz="1200" b="0" smtClean="0">
              <a:latin typeface="Times New Roman" panose="02020603050405020304" pitchFamily="18" charset="0"/>
            </a:endParaRPr>
          </a:p>
        </p:txBody>
      </p:sp>
      <p:sp>
        <p:nvSpPr>
          <p:cNvPr id="242691" name="Rectangle 2"/>
          <p:cNvSpPr>
            <a:spLocks noGrp="1" noRot="1" noChangeAspect="1" noChangeArrowheads="1" noTextEdit="1"/>
          </p:cNvSpPr>
          <p:nvPr>
            <p:ph type="sldImg"/>
          </p:nvPr>
        </p:nvSpPr>
        <p:spPr>
          <a:ln/>
        </p:spPr>
      </p:sp>
      <p:sp>
        <p:nvSpPr>
          <p:cNvPr id="242692"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7595271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5E4EE363-A9F3-46B1-B73B-F5449D3C1BDD}" type="slidenum">
              <a:rPr lang="en-US" altLang="en-US" sz="1200" b="0" smtClean="0">
                <a:latin typeface="Times New Roman" panose="02020603050405020304" pitchFamily="18" charset="0"/>
              </a:rPr>
              <a:pPr/>
              <a:t>80</a:t>
            </a:fld>
            <a:endParaRPr lang="en-US" altLang="en-US" sz="1200" b="0" smtClean="0">
              <a:latin typeface="Times New Roman" panose="02020603050405020304" pitchFamily="18" charset="0"/>
            </a:endParaRPr>
          </a:p>
        </p:txBody>
      </p:sp>
      <p:sp>
        <p:nvSpPr>
          <p:cNvPr id="250883" name="Rectangle 2"/>
          <p:cNvSpPr>
            <a:spLocks noGrp="1" noRot="1" noChangeAspect="1" noChangeArrowheads="1" noTextEdit="1"/>
          </p:cNvSpPr>
          <p:nvPr>
            <p:ph type="sldImg"/>
          </p:nvPr>
        </p:nvSpPr>
        <p:spPr>
          <a:ln/>
        </p:spPr>
      </p:sp>
      <p:sp>
        <p:nvSpPr>
          <p:cNvPr id="250884"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5641937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6BBA5B75-D051-4F2E-8A22-CADDC75FED3A}" type="slidenum">
              <a:rPr lang="en-US" altLang="en-US" sz="1200" b="0" smtClean="0">
                <a:latin typeface="Times New Roman" panose="02020603050405020304" pitchFamily="18" charset="0"/>
              </a:rPr>
              <a:pPr/>
              <a:t>81</a:t>
            </a:fld>
            <a:endParaRPr lang="en-US" altLang="en-US" sz="1200" b="0" smtClean="0">
              <a:latin typeface="Times New Roman" panose="02020603050405020304" pitchFamily="18" charset="0"/>
            </a:endParaRPr>
          </a:p>
        </p:txBody>
      </p:sp>
      <p:sp>
        <p:nvSpPr>
          <p:cNvPr id="257027" name="Rectangle 2"/>
          <p:cNvSpPr>
            <a:spLocks noGrp="1" noRot="1" noChangeAspect="1" noChangeArrowheads="1" noTextEdit="1"/>
          </p:cNvSpPr>
          <p:nvPr>
            <p:ph type="sldImg"/>
          </p:nvPr>
        </p:nvSpPr>
        <p:spPr>
          <a:ln/>
        </p:spPr>
      </p:sp>
      <p:sp>
        <p:nvSpPr>
          <p:cNvPr id="257028"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5150621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E3C3ED87-CBF4-4554-88C1-5A500E380575}" type="slidenum">
              <a:rPr lang="en-US" altLang="en-US" sz="1200" b="0" smtClean="0">
                <a:latin typeface="Times New Roman" panose="02020603050405020304" pitchFamily="18" charset="0"/>
              </a:rPr>
              <a:pPr/>
              <a:t>82</a:t>
            </a:fld>
            <a:endParaRPr lang="en-US" altLang="en-US" sz="1200" b="0" smtClean="0">
              <a:latin typeface="Times New Roman" panose="02020603050405020304" pitchFamily="18" charset="0"/>
            </a:endParaRPr>
          </a:p>
        </p:txBody>
      </p:sp>
      <p:sp>
        <p:nvSpPr>
          <p:cNvPr id="259075" name="Rectangle 2"/>
          <p:cNvSpPr>
            <a:spLocks noGrp="1" noRot="1" noChangeAspect="1" noChangeArrowheads="1" noTextEdit="1"/>
          </p:cNvSpPr>
          <p:nvPr>
            <p:ph type="sldImg"/>
          </p:nvPr>
        </p:nvSpPr>
        <p:spPr>
          <a:ln/>
        </p:spPr>
      </p:sp>
      <p:sp>
        <p:nvSpPr>
          <p:cNvPr id="259076"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770812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AB35E355-6B9F-42AA-B418-FCB8F5336566}" type="slidenum">
              <a:rPr lang="en-US" altLang="en-US" sz="1200" b="0" smtClean="0">
                <a:latin typeface="Times New Roman" panose="02020603050405020304" pitchFamily="18" charset="0"/>
              </a:rPr>
              <a:pPr/>
              <a:t>11</a:t>
            </a:fld>
            <a:endParaRPr lang="en-US" altLang="en-US" sz="1200" b="0" smtClean="0">
              <a:latin typeface="Times New Roman" panose="02020603050405020304" pitchFamily="18"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6374262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5D6C2717-AE44-4BD1-BC2F-E37F40617E98}" type="slidenum">
              <a:rPr lang="en-US" altLang="en-US" sz="1200" b="0" smtClean="0">
                <a:latin typeface="Times New Roman" panose="02020603050405020304" pitchFamily="18" charset="0"/>
              </a:rPr>
              <a:pPr/>
              <a:t>83</a:t>
            </a:fld>
            <a:endParaRPr lang="en-US" altLang="en-US" sz="1200" b="0" smtClean="0">
              <a:latin typeface="Times New Roman" panose="02020603050405020304" pitchFamily="18" charset="0"/>
            </a:endParaRPr>
          </a:p>
        </p:txBody>
      </p:sp>
      <p:sp>
        <p:nvSpPr>
          <p:cNvPr id="261123" name="Rectangle 2"/>
          <p:cNvSpPr>
            <a:spLocks noGrp="1" noRot="1" noChangeAspect="1" noChangeArrowheads="1" noTextEdit="1"/>
          </p:cNvSpPr>
          <p:nvPr>
            <p:ph type="sldImg"/>
          </p:nvPr>
        </p:nvSpPr>
        <p:spPr>
          <a:ln/>
        </p:spPr>
      </p:sp>
      <p:sp>
        <p:nvSpPr>
          <p:cNvPr id="261124"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0739094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EE85476E-1C76-4E01-BA41-AF1A2384B543}" type="slidenum">
              <a:rPr lang="en-US" altLang="en-US" sz="1200" b="0" smtClean="0">
                <a:latin typeface="Times New Roman" panose="02020603050405020304" pitchFamily="18" charset="0"/>
              </a:rPr>
              <a:pPr/>
              <a:t>84</a:t>
            </a:fld>
            <a:endParaRPr lang="en-US" altLang="en-US" sz="1200" b="0" smtClean="0">
              <a:latin typeface="Times New Roman" panose="02020603050405020304" pitchFamily="18" charset="0"/>
            </a:endParaRPr>
          </a:p>
        </p:txBody>
      </p:sp>
      <p:sp>
        <p:nvSpPr>
          <p:cNvPr id="263171" name="Rectangle 2"/>
          <p:cNvSpPr>
            <a:spLocks noGrp="1" noRot="1" noChangeAspect="1" noChangeArrowheads="1" noTextEdit="1"/>
          </p:cNvSpPr>
          <p:nvPr>
            <p:ph type="sldImg"/>
          </p:nvPr>
        </p:nvSpPr>
        <p:spPr>
          <a:ln/>
        </p:spPr>
      </p:sp>
      <p:sp>
        <p:nvSpPr>
          <p:cNvPr id="263172"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6403227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FD6112DB-8C63-4431-B2C8-05DF105A79FF}" type="slidenum">
              <a:rPr lang="en-US" altLang="en-US" sz="1200" b="0" smtClean="0">
                <a:latin typeface="Times New Roman" panose="02020603050405020304" pitchFamily="18" charset="0"/>
              </a:rPr>
              <a:pPr/>
              <a:t>85</a:t>
            </a:fld>
            <a:endParaRPr lang="en-US" altLang="en-US" sz="1200" b="0" smtClean="0">
              <a:latin typeface="Times New Roman" panose="02020603050405020304" pitchFamily="18" charset="0"/>
            </a:endParaRPr>
          </a:p>
        </p:txBody>
      </p:sp>
      <p:sp>
        <p:nvSpPr>
          <p:cNvPr id="265219" name="Rectangle 2"/>
          <p:cNvSpPr>
            <a:spLocks noGrp="1" noRot="1" noChangeAspect="1" noChangeArrowheads="1" noTextEdit="1"/>
          </p:cNvSpPr>
          <p:nvPr>
            <p:ph type="sldImg"/>
          </p:nvPr>
        </p:nvSpPr>
        <p:spPr>
          <a:ln/>
        </p:spPr>
      </p:sp>
      <p:sp>
        <p:nvSpPr>
          <p:cNvPr id="265220"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8435187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404BFC8E-1342-474E-A44D-99CA8B64C43E}" type="slidenum">
              <a:rPr lang="en-US" altLang="en-US" sz="1200" b="0" smtClean="0">
                <a:latin typeface="Times New Roman" panose="02020603050405020304" pitchFamily="18" charset="0"/>
              </a:rPr>
              <a:pPr/>
              <a:t>86</a:t>
            </a:fld>
            <a:endParaRPr lang="en-US" altLang="en-US" sz="1200" b="0" smtClean="0">
              <a:latin typeface="Times New Roman" panose="02020603050405020304" pitchFamily="18" charset="0"/>
            </a:endParaRPr>
          </a:p>
        </p:txBody>
      </p:sp>
      <p:sp>
        <p:nvSpPr>
          <p:cNvPr id="267267" name="Rectangle 2"/>
          <p:cNvSpPr>
            <a:spLocks noGrp="1" noRot="1" noChangeAspect="1" noChangeArrowheads="1" noTextEdit="1"/>
          </p:cNvSpPr>
          <p:nvPr>
            <p:ph type="sldImg"/>
          </p:nvPr>
        </p:nvSpPr>
        <p:spPr>
          <a:ln/>
        </p:spPr>
      </p:sp>
      <p:sp>
        <p:nvSpPr>
          <p:cNvPr id="267268"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0020268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77BAB192-F363-409F-8D02-779BF636E97E}" type="slidenum">
              <a:rPr lang="en-US" altLang="en-US" sz="1200" b="0" smtClean="0">
                <a:latin typeface="Times New Roman" panose="02020603050405020304" pitchFamily="18" charset="0"/>
              </a:rPr>
              <a:pPr/>
              <a:t>87</a:t>
            </a:fld>
            <a:endParaRPr lang="en-US" altLang="en-US" sz="1200" b="0" smtClean="0">
              <a:latin typeface="Times New Roman" panose="02020603050405020304" pitchFamily="18" charset="0"/>
            </a:endParaRPr>
          </a:p>
        </p:txBody>
      </p:sp>
      <p:sp>
        <p:nvSpPr>
          <p:cNvPr id="269315" name="Rectangle 2"/>
          <p:cNvSpPr>
            <a:spLocks noGrp="1" noRot="1" noChangeAspect="1" noChangeArrowheads="1" noTextEdit="1"/>
          </p:cNvSpPr>
          <p:nvPr>
            <p:ph type="sldImg"/>
          </p:nvPr>
        </p:nvSpPr>
        <p:spPr>
          <a:ln/>
        </p:spPr>
      </p:sp>
      <p:sp>
        <p:nvSpPr>
          <p:cNvPr id="269316"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5070908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4A835E45-1A89-4B60-9C9D-A499C1DAF1FB}" type="slidenum">
              <a:rPr lang="en-US" altLang="en-US" sz="1200" b="0" smtClean="0">
                <a:latin typeface="Times New Roman" panose="02020603050405020304" pitchFamily="18" charset="0"/>
              </a:rPr>
              <a:pPr/>
              <a:t>88</a:t>
            </a:fld>
            <a:endParaRPr lang="en-US" altLang="en-US" sz="1200" b="0" smtClean="0">
              <a:latin typeface="Times New Roman" panose="02020603050405020304" pitchFamily="18" charset="0"/>
            </a:endParaRPr>
          </a:p>
        </p:txBody>
      </p:sp>
      <p:sp>
        <p:nvSpPr>
          <p:cNvPr id="271363" name="Rectangle 2"/>
          <p:cNvSpPr>
            <a:spLocks noGrp="1" noRot="1" noChangeAspect="1" noChangeArrowheads="1" noTextEdit="1"/>
          </p:cNvSpPr>
          <p:nvPr>
            <p:ph type="sldImg"/>
          </p:nvPr>
        </p:nvSpPr>
        <p:spPr>
          <a:ln/>
        </p:spPr>
      </p:sp>
      <p:sp>
        <p:nvSpPr>
          <p:cNvPr id="271364"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42463637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7C4BB2CE-6D6C-472E-AD18-2528359D177E}" type="slidenum">
              <a:rPr lang="en-US" altLang="en-US" sz="1200" b="0" smtClean="0">
                <a:latin typeface="Times New Roman" panose="02020603050405020304" pitchFamily="18" charset="0"/>
              </a:rPr>
              <a:pPr/>
              <a:t>89</a:t>
            </a:fld>
            <a:endParaRPr lang="en-US" altLang="en-US" sz="1200" b="0" smtClean="0">
              <a:latin typeface="Times New Roman" panose="02020603050405020304" pitchFamily="18" charset="0"/>
            </a:endParaRPr>
          </a:p>
        </p:txBody>
      </p:sp>
      <p:sp>
        <p:nvSpPr>
          <p:cNvPr id="273411" name="Rectangle 2"/>
          <p:cNvSpPr>
            <a:spLocks noGrp="1" noRot="1" noChangeAspect="1" noChangeArrowheads="1" noTextEdit="1"/>
          </p:cNvSpPr>
          <p:nvPr>
            <p:ph type="sldImg"/>
          </p:nvPr>
        </p:nvSpPr>
        <p:spPr>
          <a:ln/>
        </p:spPr>
      </p:sp>
      <p:sp>
        <p:nvSpPr>
          <p:cNvPr id="273412"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7177011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D00B7719-B35B-476B-A2A8-08A48114C6EB}" type="slidenum">
              <a:rPr lang="en-US" altLang="en-US" sz="1200" b="0" smtClean="0">
                <a:latin typeface="Times New Roman" panose="02020603050405020304" pitchFamily="18" charset="0"/>
              </a:rPr>
              <a:pPr/>
              <a:t>90</a:t>
            </a:fld>
            <a:endParaRPr lang="en-US" altLang="en-US" sz="1200" b="0" smtClean="0">
              <a:latin typeface="Times New Roman" panose="02020603050405020304" pitchFamily="18" charset="0"/>
            </a:endParaRPr>
          </a:p>
        </p:txBody>
      </p:sp>
      <p:sp>
        <p:nvSpPr>
          <p:cNvPr id="275459" name="Rectangle 2"/>
          <p:cNvSpPr>
            <a:spLocks noGrp="1" noRot="1" noChangeAspect="1" noChangeArrowheads="1" noTextEdit="1"/>
          </p:cNvSpPr>
          <p:nvPr>
            <p:ph type="sldImg"/>
          </p:nvPr>
        </p:nvSpPr>
        <p:spPr>
          <a:ln/>
        </p:spPr>
      </p:sp>
      <p:sp>
        <p:nvSpPr>
          <p:cNvPr id="275460"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6639131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FC1D19AD-DDB4-47BD-91DC-7993A74BD61B}" type="slidenum">
              <a:rPr lang="en-US" altLang="en-US" sz="1200" b="0" smtClean="0">
                <a:latin typeface="Times New Roman" panose="02020603050405020304" pitchFamily="18" charset="0"/>
              </a:rPr>
              <a:pPr/>
              <a:t>96</a:t>
            </a:fld>
            <a:endParaRPr lang="en-US" altLang="en-US" sz="1200" b="0" smtClean="0">
              <a:latin typeface="Times New Roman" panose="02020603050405020304" pitchFamily="18" charset="0"/>
            </a:endParaRPr>
          </a:p>
        </p:txBody>
      </p:sp>
      <p:sp>
        <p:nvSpPr>
          <p:cNvPr id="277507" name="Rectangle 2"/>
          <p:cNvSpPr>
            <a:spLocks noGrp="1" noRot="1" noChangeAspect="1" noChangeArrowheads="1" noTextEdit="1"/>
          </p:cNvSpPr>
          <p:nvPr>
            <p:ph type="sldImg"/>
          </p:nvPr>
        </p:nvSpPr>
        <p:spPr>
          <a:ln/>
        </p:spPr>
      </p:sp>
      <p:sp>
        <p:nvSpPr>
          <p:cNvPr id="277508"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5946830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66333A19-875A-4B1E-AA65-E11556B2DC27}" type="slidenum">
              <a:rPr lang="en-US" altLang="en-US" sz="1200" b="0" smtClean="0">
                <a:latin typeface="Times New Roman" panose="02020603050405020304" pitchFamily="18" charset="0"/>
              </a:rPr>
              <a:pPr/>
              <a:t>97</a:t>
            </a:fld>
            <a:endParaRPr lang="en-US" altLang="en-US" sz="1200" b="0" smtClean="0">
              <a:latin typeface="Times New Roman" panose="02020603050405020304" pitchFamily="18" charset="0"/>
            </a:endParaRPr>
          </a:p>
        </p:txBody>
      </p:sp>
      <p:sp>
        <p:nvSpPr>
          <p:cNvPr id="283651" name="Rectangle 2"/>
          <p:cNvSpPr>
            <a:spLocks noGrp="1" noRot="1" noChangeAspect="1" noChangeArrowheads="1" noTextEdit="1"/>
          </p:cNvSpPr>
          <p:nvPr>
            <p:ph type="sldImg"/>
          </p:nvPr>
        </p:nvSpPr>
        <p:spPr>
          <a:ln/>
        </p:spPr>
      </p:sp>
      <p:sp>
        <p:nvSpPr>
          <p:cNvPr id="283652"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463461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EF6423D3-F8BD-4274-8EFA-C794F8DC200C}" type="slidenum">
              <a:rPr lang="en-US" altLang="en-US" sz="1200" b="0" smtClean="0">
                <a:latin typeface="Times New Roman" panose="02020603050405020304" pitchFamily="18" charset="0"/>
              </a:rPr>
              <a:pPr/>
              <a:t>13</a:t>
            </a:fld>
            <a:endParaRPr lang="en-US" altLang="en-US" sz="1200" b="0" smtClean="0">
              <a:latin typeface="Times New Roman" panose="02020603050405020304" pitchFamily="18"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452073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F7DE8FA4-F8DE-4BA6-93B5-7701A05EADBA}" type="slidenum">
              <a:rPr lang="en-US" altLang="en-US" sz="1200" b="0" smtClean="0">
                <a:latin typeface="Times New Roman" panose="02020603050405020304" pitchFamily="18" charset="0"/>
              </a:rPr>
              <a:pPr/>
              <a:t>98</a:t>
            </a:fld>
            <a:endParaRPr lang="en-US" altLang="en-US" sz="1200" b="0" smtClean="0">
              <a:latin typeface="Times New Roman" panose="02020603050405020304" pitchFamily="18" charset="0"/>
            </a:endParaRPr>
          </a:p>
        </p:txBody>
      </p:sp>
      <p:sp>
        <p:nvSpPr>
          <p:cNvPr id="287747" name="Rectangle 2"/>
          <p:cNvSpPr>
            <a:spLocks noGrp="1" noRot="1" noChangeAspect="1" noChangeArrowheads="1" noTextEdit="1"/>
          </p:cNvSpPr>
          <p:nvPr>
            <p:ph type="sldImg"/>
          </p:nvPr>
        </p:nvSpPr>
        <p:spPr>
          <a:ln/>
        </p:spPr>
      </p:sp>
      <p:sp>
        <p:nvSpPr>
          <p:cNvPr id="287748"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55564708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B7D3C362-5194-4079-8384-6A7133D40FE1}" type="slidenum">
              <a:rPr lang="en-US" altLang="en-US" sz="1200" b="0" smtClean="0">
                <a:latin typeface="Times New Roman" panose="02020603050405020304" pitchFamily="18" charset="0"/>
              </a:rPr>
              <a:pPr/>
              <a:t>99</a:t>
            </a:fld>
            <a:endParaRPr lang="en-US" altLang="en-US" sz="1200" b="0" smtClean="0">
              <a:latin typeface="Times New Roman" panose="02020603050405020304" pitchFamily="18" charset="0"/>
            </a:endParaRPr>
          </a:p>
        </p:txBody>
      </p:sp>
      <p:sp>
        <p:nvSpPr>
          <p:cNvPr id="289795" name="Rectangle 2"/>
          <p:cNvSpPr>
            <a:spLocks noGrp="1" noRot="1" noChangeAspect="1" noChangeArrowheads="1" noTextEdit="1"/>
          </p:cNvSpPr>
          <p:nvPr>
            <p:ph type="sldImg"/>
          </p:nvPr>
        </p:nvSpPr>
        <p:spPr>
          <a:ln/>
        </p:spPr>
      </p:sp>
      <p:sp>
        <p:nvSpPr>
          <p:cNvPr id="289796"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6205423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14E53D65-D79D-4BBA-8F1E-461722D410BD}" type="slidenum">
              <a:rPr lang="en-US" altLang="en-US" sz="1200" b="0" smtClean="0">
                <a:latin typeface="Times New Roman" panose="02020603050405020304" pitchFamily="18" charset="0"/>
              </a:rPr>
              <a:pPr/>
              <a:t>100</a:t>
            </a:fld>
            <a:endParaRPr lang="en-US" altLang="en-US" sz="1200" b="0" smtClean="0">
              <a:latin typeface="Times New Roman" panose="02020603050405020304" pitchFamily="18" charset="0"/>
            </a:endParaRPr>
          </a:p>
        </p:txBody>
      </p:sp>
      <p:sp>
        <p:nvSpPr>
          <p:cNvPr id="291843" name="Rectangle 2"/>
          <p:cNvSpPr>
            <a:spLocks noGrp="1" noRot="1" noChangeAspect="1" noChangeArrowheads="1" noTextEdit="1"/>
          </p:cNvSpPr>
          <p:nvPr>
            <p:ph type="sldImg"/>
          </p:nvPr>
        </p:nvSpPr>
        <p:spPr>
          <a:ln/>
        </p:spPr>
      </p:sp>
      <p:sp>
        <p:nvSpPr>
          <p:cNvPr id="291844"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9716229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33AE25EF-970C-4613-BAD0-92AE19813E43}" type="slidenum">
              <a:rPr lang="en-US" altLang="en-US" sz="1200" b="0" smtClean="0">
                <a:latin typeface="Times New Roman" panose="02020603050405020304" pitchFamily="18" charset="0"/>
              </a:rPr>
              <a:pPr/>
              <a:t>101</a:t>
            </a:fld>
            <a:endParaRPr lang="en-US" altLang="en-US" sz="1200" b="0" smtClean="0">
              <a:latin typeface="Times New Roman" panose="02020603050405020304" pitchFamily="18" charset="0"/>
            </a:endParaRPr>
          </a:p>
        </p:txBody>
      </p:sp>
      <p:sp>
        <p:nvSpPr>
          <p:cNvPr id="293891" name="Rectangle 2"/>
          <p:cNvSpPr>
            <a:spLocks noGrp="1" noRot="1" noChangeAspect="1" noChangeArrowheads="1" noTextEdit="1"/>
          </p:cNvSpPr>
          <p:nvPr>
            <p:ph type="sldImg"/>
          </p:nvPr>
        </p:nvSpPr>
        <p:spPr>
          <a:ln/>
        </p:spPr>
      </p:sp>
      <p:sp>
        <p:nvSpPr>
          <p:cNvPr id="293892"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93505451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4E403010-7CBF-40DC-9CF5-8104FC4B2D18}" type="slidenum">
              <a:rPr lang="en-US" altLang="en-US" sz="1200" b="0" smtClean="0">
                <a:latin typeface="Times New Roman" panose="02020603050405020304" pitchFamily="18" charset="0"/>
              </a:rPr>
              <a:pPr/>
              <a:t>102</a:t>
            </a:fld>
            <a:endParaRPr lang="en-US" altLang="en-US" sz="1200" b="0" smtClean="0">
              <a:latin typeface="Times New Roman" panose="02020603050405020304" pitchFamily="18" charset="0"/>
            </a:endParaRPr>
          </a:p>
        </p:txBody>
      </p:sp>
      <p:sp>
        <p:nvSpPr>
          <p:cNvPr id="295939" name="Rectangle 2"/>
          <p:cNvSpPr>
            <a:spLocks noGrp="1" noRot="1" noChangeAspect="1" noChangeArrowheads="1" noTextEdit="1"/>
          </p:cNvSpPr>
          <p:nvPr>
            <p:ph type="sldImg"/>
          </p:nvPr>
        </p:nvSpPr>
        <p:spPr>
          <a:ln/>
        </p:spPr>
      </p:sp>
      <p:sp>
        <p:nvSpPr>
          <p:cNvPr id="295940"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3345845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2AFAE784-5E2C-4B26-8806-9A7E37637183}" type="slidenum">
              <a:rPr lang="en-US" altLang="en-US" sz="1200" b="0" smtClean="0">
                <a:latin typeface="Times New Roman" panose="02020603050405020304" pitchFamily="18" charset="0"/>
              </a:rPr>
              <a:pPr/>
              <a:t>103</a:t>
            </a:fld>
            <a:endParaRPr lang="en-US" altLang="en-US" sz="1200" b="0" smtClean="0">
              <a:latin typeface="Times New Roman" panose="02020603050405020304" pitchFamily="18" charset="0"/>
            </a:endParaRPr>
          </a:p>
        </p:txBody>
      </p:sp>
      <p:sp>
        <p:nvSpPr>
          <p:cNvPr id="297987" name="Rectangle 2"/>
          <p:cNvSpPr>
            <a:spLocks noGrp="1" noRot="1" noChangeAspect="1" noChangeArrowheads="1" noTextEdit="1"/>
          </p:cNvSpPr>
          <p:nvPr>
            <p:ph type="sldImg"/>
          </p:nvPr>
        </p:nvSpPr>
        <p:spPr>
          <a:ln/>
        </p:spPr>
      </p:sp>
      <p:sp>
        <p:nvSpPr>
          <p:cNvPr id="297988"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38130616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58C15C64-EF63-4F2C-AB44-D94E26D1F84B}" type="slidenum">
              <a:rPr lang="en-US" altLang="en-US" sz="1200" b="0" smtClean="0">
                <a:latin typeface="Times New Roman" panose="02020603050405020304" pitchFamily="18" charset="0"/>
              </a:rPr>
              <a:pPr/>
              <a:t>104</a:t>
            </a:fld>
            <a:endParaRPr lang="en-US" altLang="en-US" sz="1200" b="0" smtClean="0">
              <a:latin typeface="Times New Roman" panose="02020603050405020304" pitchFamily="18" charset="0"/>
            </a:endParaRPr>
          </a:p>
        </p:txBody>
      </p:sp>
      <p:sp>
        <p:nvSpPr>
          <p:cNvPr id="300035" name="Rectangle 2"/>
          <p:cNvSpPr>
            <a:spLocks noGrp="1" noRot="1" noChangeAspect="1" noChangeArrowheads="1" noTextEdit="1"/>
          </p:cNvSpPr>
          <p:nvPr>
            <p:ph type="sldImg"/>
          </p:nvPr>
        </p:nvSpPr>
        <p:spPr>
          <a:ln/>
        </p:spPr>
      </p:sp>
      <p:sp>
        <p:nvSpPr>
          <p:cNvPr id="300036"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71185509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30170871-1DB6-45DD-8B8D-69E3A422DEDD}" type="slidenum">
              <a:rPr lang="en-US" altLang="en-US" sz="1200" b="0" smtClean="0">
                <a:latin typeface="Times New Roman" panose="02020603050405020304" pitchFamily="18" charset="0"/>
              </a:rPr>
              <a:pPr/>
              <a:t>105</a:t>
            </a:fld>
            <a:endParaRPr lang="en-US" altLang="en-US" sz="1200" b="0" smtClean="0">
              <a:latin typeface="Times New Roman" panose="02020603050405020304" pitchFamily="18" charset="0"/>
            </a:endParaRPr>
          </a:p>
        </p:txBody>
      </p:sp>
      <p:sp>
        <p:nvSpPr>
          <p:cNvPr id="302083" name="Rectangle 2"/>
          <p:cNvSpPr>
            <a:spLocks noGrp="1" noRot="1" noChangeAspect="1" noChangeArrowheads="1" noTextEdit="1"/>
          </p:cNvSpPr>
          <p:nvPr>
            <p:ph type="sldImg"/>
          </p:nvPr>
        </p:nvSpPr>
        <p:spPr>
          <a:ln/>
        </p:spPr>
      </p:sp>
      <p:sp>
        <p:nvSpPr>
          <p:cNvPr id="302084"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8650518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51CD3545-7E06-4CBD-8DA8-5D2AABBF4171}" type="slidenum">
              <a:rPr lang="en-US" altLang="en-US" sz="1200" b="0" smtClean="0">
                <a:latin typeface="Times New Roman" panose="02020603050405020304" pitchFamily="18" charset="0"/>
              </a:rPr>
              <a:pPr/>
              <a:t>106</a:t>
            </a:fld>
            <a:endParaRPr lang="en-US" altLang="en-US" sz="1200" b="0" smtClean="0">
              <a:latin typeface="Times New Roman" panose="02020603050405020304" pitchFamily="18" charset="0"/>
            </a:endParaRPr>
          </a:p>
        </p:txBody>
      </p:sp>
      <p:sp>
        <p:nvSpPr>
          <p:cNvPr id="304131" name="Rectangle 2"/>
          <p:cNvSpPr>
            <a:spLocks noGrp="1" noRot="1" noChangeAspect="1" noChangeArrowheads="1" noTextEdit="1"/>
          </p:cNvSpPr>
          <p:nvPr>
            <p:ph type="sldImg"/>
          </p:nvPr>
        </p:nvSpPr>
        <p:spPr>
          <a:ln/>
        </p:spPr>
      </p:sp>
      <p:sp>
        <p:nvSpPr>
          <p:cNvPr id="304132"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06697604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BB90A162-F933-40AF-89C9-1DE40F6E4543}" type="slidenum">
              <a:rPr lang="en-US" altLang="en-US" sz="1200" b="0" smtClean="0">
                <a:latin typeface="Times New Roman" panose="02020603050405020304" pitchFamily="18" charset="0"/>
              </a:rPr>
              <a:pPr/>
              <a:t>107</a:t>
            </a:fld>
            <a:endParaRPr lang="en-US" altLang="en-US" sz="1200" b="0" smtClean="0">
              <a:latin typeface="Times New Roman" panose="02020603050405020304" pitchFamily="18" charset="0"/>
            </a:endParaRPr>
          </a:p>
        </p:txBody>
      </p:sp>
      <p:sp>
        <p:nvSpPr>
          <p:cNvPr id="306179" name="Rectangle 2"/>
          <p:cNvSpPr>
            <a:spLocks noGrp="1" noRot="1" noChangeAspect="1" noChangeArrowheads="1" noTextEdit="1"/>
          </p:cNvSpPr>
          <p:nvPr>
            <p:ph type="sldImg"/>
          </p:nvPr>
        </p:nvSpPr>
        <p:spPr>
          <a:ln/>
        </p:spPr>
      </p:sp>
      <p:sp>
        <p:nvSpPr>
          <p:cNvPr id="306180"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448224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4B2190C0-6EE4-4659-ABED-B84A71E1FCE8}" type="slidenum">
              <a:rPr lang="en-US" altLang="en-US" sz="1200" b="0" smtClean="0">
                <a:latin typeface="Times New Roman" panose="02020603050405020304" pitchFamily="18" charset="0"/>
              </a:rPr>
              <a:pPr/>
              <a:t>14</a:t>
            </a:fld>
            <a:endParaRPr lang="en-US" altLang="en-US" sz="1200" b="0" smtClean="0">
              <a:latin typeface="Times New Roman" panose="02020603050405020304" pitchFamily="18" charset="0"/>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261449504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A65B59CB-FA14-493F-A4E6-E8FE836C1A81}" type="slidenum">
              <a:rPr lang="en-US" altLang="en-US" sz="1200" b="0" smtClean="0">
                <a:latin typeface="Times New Roman" panose="02020603050405020304" pitchFamily="18" charset="0"/>
              </a:rPr>
              <a:pPr/>
              <a:t>108</a:t>
            </a:fld>
            <a:endParaRPr lang="en-US" altLang="en-US" sz="1200" b="0" smtClean="0">
              <a:latin typeface="Times New Roman" panose="02020603050405020304" pitchFamily="18" charset="0"/>
            </a:endParaRPr>
          </a:p>
        </p:txBody>
      </p:sp>
      <p:sp>
        <p:nvSpPr>
          <p:cNvPr id="308227" name="Rectangle 2"/>
          <p:cNvSpPr>
            <a:spLocks noGrp="1" noRot="1" noChangeAspect="1" noChangeArrowheads="1" noTextEdit="1"/>
          </p:cNvSpPr>
          <p:nvPr>
            <p:ph type="sldImg"/>
          </p:nvPr>
        </p:nvSpPr>
        <p:spPr>
          <a:ln/>
        </p:spPr>
      </p:sp>
      <p:sp>
        <p:nvSpPr>
          <p:cNvPr id="308228"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86676679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ACC9FB9D-209E-40C7-BD3B-E79FDF1FDDBA}" type="slidenum">
              <a:rPr lang="en-US" altLang="en-US" sz="1200" b="0" smtClean="0">
                <a:latin typeface="Times New Roman" panose="02020603050405020304" pitchFamily="18" charset="0"/>
              </a:rPr>
              <a:pPr/>
              <a:t>109</a:t>
            </a:fld>
            <a:endParaRPr lang="en-US" altLang="en-US" sz="1200" b="0" smtClean="0">
              <a:latin typeface="Times New Roman" panose="02020603050405020304" pitchFamily="18" charset="0"/>
            </a:endParaRPr>
          </a:p>
        </p:txBody>
      </p:sp>
      <p:sp>
        <p:nvSpPr>
          <p:cNvPr id="310275" name="Rectangle 2"/>
          <p:cNvSpPr>
            <a:spLocks noGrp="1" noRot="1" noChangeAspect="1" noChangeArrowheads="1" noTextEdit="1"/>
          </p:cNvSpPr>
          <p:nvPr>
            <p:ph type="sldImg"/>
          </p:nvPr>
        </p:nvSpPr>
        <p:spPr>
          <a:ln/>
        </p:spPr>
      </p:sp>
      <p:sp>
        <p:nvSpPr>
          <p:cNvPr id="310276"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406130390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D00B7719-B35B-476B-A2A8-08A48114C6EB}" type="slidenum">
              <a:rPr lang="en-US" altLang="en-US" sz="1200" b="0" smtClean="0">
                <a:latin typeface="Times New Roman" panose="02020603050405020304" pitchFamily="18" charset="0"/>
              </a:rPr>
              <a:pPr/>
              <a:t>110</a:t>
            </a:fld>
            <a:endParaRPr lang="en-US" altLang="en-US" sz="1200" b="0" smtClean="0">
              <a:latin typeface="Times New Roman" panose="02020603050405020304" pitchFamily="18" charset="0"/>
            </a:endParaRPr>
          </a:p>
        </p:txBody>
      </p:sp>
      <p:sp>
        <p:nvSpPr>
          <p:cNvPr id="275459" name="Rectangle 2"/>
          <p:cNvSpPr>
            <a:spLocks noGrp="1" noRot="1" noChangeAspect="1" noChangeArrowheads="1" noTextEdit="1"/>
          </p:cNvSpPr>
          <p:nvPr>
            <p:ph type="sldImg"/>
          </p:nvPr>
        </p:nvSpPr>
        <p:spPr>
          <a:ln/>
        </p:spPr>
      </p:sp>
      <p:sp>
        <p:nvSpPr>
          <p:cNvPr id="275460"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66391317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EDA9CA82-AC1A-4E83-B8A0-B662DEA0BB3A}" type="slidenum">
              <a:rPr lang="en-US" altLang="en-US" sz="1200" b="0" smtClean="0">
                <a:latin typeface="Times New Roman" panose="02020603050405020304" pitchFamily="18" charset="0"/>
              </a:rPr>
              <a:pPr/>
              <a:t>112</a:t>
            </a:fld>
            <a:endParaRPr lang="en-US" altLang="en-US" sz="1200" b="0" smtClean="0">
              <a:latin typeface="Times New Roman" panose="02020603050405020304" pitchFamily="18" charset="0"/>
            </a:endParaRPr>
          </a:p>
        </p:txBody>
      </p:sp>
      <p:sp>
        <p:nvSpPr>
          <p:cNvPr id="312323" name="Rectangle 2"/>
          <p:cNvSpPr>
            <a:spLocks noGrp="1" noRot="1" noChangeAspect="1" noChangeArrowheads="1" noTextEdit="1"/>
          </p:cNvSpPr>
          <p:nvPr>
            <p:ph type="sldImg"/>
          </p:nvPr>
        </p:nvSpPr>
        <p:spPr>
          <a:ln/>
        </p:spPr>
      </p:sp>
      <p:sp>
        <p:nvSpPr>
          <p:cNvPr id="312324"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2979563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29A85219-45BD-4ED1-A134-A7DB46DB0E80}" type="slidenum">
              <a:rPr lang="en-US" altLang="en-US" sz="1200" b="0" smtClean="0">
                <a:latin typeface="Times New Roman" panose="02020603050405020304" pitchFamily="18" charset="0"/>
              </a:rPr>
              <a:pPr/>
              <a:t>113</a:t>
            </a:fld>
            <a:endParaRPr lang="en-US" altLang="en-US" sz="1200" b="0" smtClean="0">
              <a:latin typeface="Times New Roman" panose="02020603050405020304" pitchFamily="18" charset="0"/>
            </a:endParaRPr>
          </a:p>
        </p:txBody>
      </p:sp>
      <p:sp>
        <p:nvSpPr>
          <p:cNvPr id="314371" name="Rectangle 2"/>
          <p:cNvSpPr>
            <a:spLocks noGrp="1" noRot="1" noChangeAspect="1" noChangeArrowheads="1" noTextEdit="1"/>
          </p:cNvSpPr>
          <p:nvPr>
            <p:ph type="sldImg"/>
          </p:nvPr>
        </p:nvSpPr>
        <p:spPr>
          <a:ln/>
        </p:spPr>
      </p:sp>
      <p:sp>
        <p:nvSpPr>
          <p:cNvPr id="314372"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88270640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48E79857-D66A-4214-9644-EBB023D537C6}" type="slidenum">
              <a:rPr lang="en-US" altLang="en-US" sz="1200" b="0" smtClean="0">
                <a:latin typeface="Times New Roman" panose="02020603050405020304" pitchFamily="18" charset="0"/>
              </a:rPr>
              <a:pPr/>
              <a:t>114</a:t>
            </a:fld>
            <a:endParaRPr lang="en-US" altLang="en-US" sz="1200" b="0" smtClean="0">
              <a:latin typeface="Times New Roman" panose="02020603050405020304" pitchFamily="18" charset="0"/>
            </a:endParaRPr>
          </a:p>
        </p:txBody>
      </p:sp>
      <p:sp>
        <p:nvSpPr>
          <p:cNvPr id="316419" name="Rectangle 2"/>
          <p:cNvSpPr>
            <a:spLocks noGrp="1" noRot="1" noChangeAspect="1" noChangeArrowheads="1" noTextEdit="1"/>
          </p:cNvSpPr>
          <p:nvPr>
            <p:ph type="sldImg"/>
          </p:nvPr>
        </p:nvSpPr>
        <p:spPr>
          <a:ln/>
        </p:spPr>
      </p:sp>
      <p:sp>
        <p:nvSpPr>
          <p:cNvPr id="316420"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44328474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39EEF64B-C5D8-4589-9CEA-2B6D1030386E}" type="slidenum">
              <a:rPr lang="en-US" altLang="en-US" sz="1200" b="0" smtClean="0">
                <a:latin typeface="Times New Roman" panose="02020603050405020304" pitchFamily="18" charset="0"/>
              </a:rPr>
              <a:pPr/>
              <a:t>115</a:t>
            </a:fld>
            <a:endParaRPr lang="en-US" altLang="en-US" sz="1200" b="0" smtClean="0">
              <a:latin typeface="Times New Roman" panose="02020603050405020304" pitchFamily="18" charset="0"/>
            </a:endParaRPr>
          </a:p>
        </p:txBody>
      </p:sp>
      <p:sp>
        <p:nvSpPr>
          <p:cNvPr id="318467" name="Rectangle 2"/>
          <p:cNvSpPr>
            <a:spLocks noGrp="1" noRot="1" noChangeAspect="1" noChangeArrowheads="1" noTextEdit="1"/>
          </p:cNvSpPr>
          <p:nvPr>
            <p:ph type="sldImg"/>
          </p:nvPr>
        </p:nvSpPr>
        <p:spPr>
          <a:ln/>
        </p:spPr>
      </p:sp>
      <p:sp>
        <p:nvSpPr>
          <p:cNvPr id="318468"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01832395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2B6236F3-48E2-4250-B631-91F30CFD81D3}" type="slidenum">
              <a:rPr lang="en-US" altLang="en-US" sz="1200" b="0" smtClean="0">
                <a:latin typeface="Times New Roman" panose="02020603050405020304" pitchFamily="18" charset="0"/>
              </a:rPr>
              <a:pPr/>
              <a:t>116</a:t>
            </a:fld>
            <a:endParaRPr lang="en-US" altLang="en-US" sz="1200" b="0" smtClean="0">
              <a:latin typeface="Times New Roman" panose="02020603050405020304" pitchFamily="18" charset="0"/>
            </a:endParaRPr>
          </a:p>
        </p:txBody>
      </p:sp>
      <p:sp>
        <p:nvSpPr>
          <p:cNvPr id="320515" name="Rectangle 2"/>
          <p:cNvSpPr>
            <a:spLocks noGrp="1" noRot="1" noChangeAspect="1" noChangeArrowheads="1" noTextEdit="1"/>
          </p:cNvSpPr>
          <p:nvPr>
            <p:ph type="sldImg"/>
          </p:nvPr>
        </p:nvSpPr>
        <p:spPr>
          <a:ln/>
        </p:spPr>
      </p:sp>
      <p:sp>
        <p:nvSpPr>
          <p:cNvPr id="320516"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94746742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021CE269-D20A-448B-AB69-4E11B3129900}" type="slidenum">
              <a:rPr lang="en-US" altLang="en-US" sz="1200" b="0" smtClean="0">
                <a:latin typeface="Times New Roman" panose="02020603050405020304" pitchFamily="18" charset="0"/>
              </a:rPr>
              <a:pPr/>
              <a:t>117</a:t>
            </a:fld>
            <a:endParaRPr lang="en-US" altLang="en-US" sz="1200" b="0" smtClean="0">
              <a:latin typeface="Times New Roman" panose="02020603050405020304" pitchFamily="18" charset="0"/>
            </a:endParaRPr>
          </a:p>
        </p:txBody>
      </p:sp>
      <p:sp>
        <p:nvSpPr>
          <p:cNvPr id="322563" name="Rectangle 2"/>
          <p:cNvSpPr>
            <a:spLocks noGrp="1" noRot="1" noChangeAspect="1" noChangeArrowheads="1" noTextEdit="1"/>
          </p:cNvSpPr>
          <p:nvPr>
            <p:ph type="sldImg"/>
          </p:nvPr>
        </p:nvSpPr>
        <p:spPr>
          <a:ln/>
        </p:spPr>
      </p:sp>
      <p:sp>
        <p:nvSpPr>
          <p:cNvPr id="322564"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2234588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3FC9BACB-BADE-48C5-AB95-A239413238C8}" type="slidenum">
              <a:rPr lang="en-US" altLang="en-US" sz="1200" b="0" smtClean="0">
                <a:latin typeface="Times New Roman" panose="02020603050405020304" pitchFamily="18" charset="0"/>
              </a:rPr>
              <a:pPr/>
              <a:t>118</a:t>
            </a:fld>
            <a:endParaRPr lang="en-US" altLang="en-US" sz="1200" b="0" smtClean="0">
              <a:latin typeface="Times New Roman" panose="02020603050405020304" pitchFamily="18" charset="0"/>
            </a:endParaRPr>
          </a:p>
        </p:txBody>
      </p:sp>
      <p:sp>
        <p:nvSpPr>
          <p:cNvPr id="324611" name="Rectangle 2"/>
          <p:cNvSpPr>
            <a:spLocks noGrp="1" noRot="1" noChangeAspect="1" noChangeArrowheads="1" noTextEdit="1"/>
          </p:cNvSpPr>
          <p:nvPr>
            <p:ph type="sldImg"/>
          </p:nvPr>
        </p:nvSpPr>
        <p:spPr>
          <a:ln/>
        </p:spPr>
      </p:sp>
      <p:sp>
        <p:nvSpPr>
          <p:cNvPr id="324612"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706171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9CBCD8FE-82B0-422B-8031-E47B2670F14E}" type="slidenum">
              <a:rPr lang="en-US" altLang="en-US" sz="1200" b="0" smtClean="0">
                <a:latin typeface="Times New Roman" panose="02020603050405020304" pitchFamily="18" charset="0"/>
              </a:rPr>
              <a:pPr/>
              <a:t>16</a:t>
            </a:fld>
            <a:endParaRPr lang="en-US" altLang="en-US" sz="1200" b="0" smtClean="0">
              <a:latin typeface="Times New Roman" panose="02020603050405020304" pitchFamily="18"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50878956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6869A06E-EC77-4768-AC84-9953EA3CB209}" type="slidenum">
              <a:rPr lang="en-US" altLang="en-US" sz="1200" b="0" smtClean="0">
                <a:latin typeface="Times New Roman" panose="02020603050405020304" pitchFamily="18" charset="0"/>
              </a:rPr>
              <a:pPr/>
              <a:t>119</a:t>
            </a:fld>
            <a:endParaRPr lang="en-US" altLang="en-US" sz="1200" b="0" smtClean="0">
              <a:latin typeface="Times New Roman" panose="02020603050405020304" pitchFamily="18" charset="0"/>
            </a:endParaRPr>
          </a:p>
        </p:txBody>
      </p:sp>
      <p:sp>
        <p:nvSpPr>
          <p:cNvPr id="326659" name="Rectangle 2"/>
          <p:cNvSpPr>
            <a:spLocks noGrp="1" noRot="1" noChangeAspect="1" noChangeArrowheads="1" noTextEdit="1"/>
          </p:cNvSpPr>
          <p:nvPr>
            <p:ph type="sldImg"/>
          </p:nvPr>
        </p:nvSpPr>
        <p:spPr>
          <a:ln/>
        </p:spPr>
      </p:sp>
      <p:sp>
        <p:nvSpPr>
          <p:cNvPr id="326660"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1277853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ECB99F94-C53F-469B-95FC-F6247DAE5B53}" type="slidenum">
              <a:rPr lang="en-US" altLang="en-US" sz="1200" b="0" smtClean="0">
                <a:latin typeface="Times New Roman" panose="02020603050405020304" pitchFamily="18" charset="0"/>
              </a:rPr>
              <a:pPr/>
              <a:t>120</a:t>
            </a:fld>
            <a:endParaRPr lang="en-US" altLang="en-US" sz="1200" b="0" smtClean="0">
              <a:latin typeface="Times New Roman" panose="02020603050405020304" pitchFamily="18" charset="0"/>
            </a:endParaRPr>
          </a:p>
        </p:txBody>
      </p:sp>
      <p:sp>
        <p:nvSpPr>
          <p:cNvPr id="328707" name="Rectangle 2"/>
          <p:cNvSpPr>
            <a:spLocks noGrp="1" noRot="1" noChangeAspect="1" noChangeArrowheads="1" noTextEdit="1"/>
          </p:cNvSpPr>
          <p:nvPr>
            <p:ph type="sldImg"/>
          </p:nvPr>
        </p:nvSpPr>
        <p:spPr>
          <a:ln/>
        </p:spPr>
      </p:sp>
      <p:sp>
        <p:nvSpPr>
          <p:cNvPr id="328708"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68954525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4D8FDD6C-EF70-4CD6-9B20-C912AAC191FF}" type="slidenum">
              <a:rPr lang="en-US" altLang="en-US" sz="1200" b="0" smtClean="0">
                <a:latin typeface="Times New Roman" panose="02020603050405020304" pitchFamily="18" charset="0"/>
              </a:rPr>
              <a:pPr/>
              <a:t>121</a:t>
            </a:fld>
            <a:endParaRPr lang="en-US" altLang="en-US" sz="1200" b="0" smtClean="0">
              <a:latin typeface="Times New Roman" panose="02020603050405020304" pitchFamily="18" charset="0"/>
            </a:endParaRPr>
          </a:p>
        </p:txBody>
      </p:sp>
      <p:sp>
        <p:nvSpPr>
          <p:cNvPr id="330755" name="Rectangle 2"/>
          <p:cNvSpPr>
            <a:spLocks noGrp="1" noRot="1" noChangeAspect="1" noChangeArrowheads="1" noTextEdit="1"/>
          </p:cNvSpPr>
          <p:nvPr>
            <p:ph type="sldImg"/>
          </p:nvPr>
        </p:nvSpPr>
        <p:spPr>
          <a:ln/>
        </p:spPr>
      </p:sp>
      <p:sp>
        <p:nvSpPr>
          <p:cNvPr id="330756"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07267318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D0BC67EC-A5B1-4B43-9C0A-B62C86618B6C}" type="slidenum">
              <a:rPr lang="en-US" altLang="en-US" sz="1200" b="0" smtClean="0">
                <a:latin typeface="Times New Roman" panose="02020603050405020304" pitchFamily="18" charset="0"/>
              </a:rPr>
              <a:pPr/>
              <a:t>122</a:t>
            </a:fld>
            <a:endParaRPr lang="en-US" altLang="en-US" sz="1200" b="0" smtClean="0">
              <a:latin typeface="Times New Roman" panose="02020603050405020304" pitchFamily="18" charset="0"/>
            </a:endParaRPr>
          </a:p>
        </p:txBody>
      </p:sp>
      <p:sp>
        <p:nvSpPr>
          <p:cNvPr id="332803" name="Rectangle 2"/>
          <p:cNvSpPr>
            <a:spLocks noGrp="1" noRot="1" noChangeAspect="1" noChangeArrowheads="1" noTextEdit="1"/>
          </p:cNvSpPr>
          <p:nvPr>
            <p:ph type="sldImg"/>
          </p:nvPr>
        </p:nvSpPr>
        <p:spPr>
          <a:ln/>
        </p:spPr>
      </p:sp>
      <p:sp>
        <p:nvSpPr>
          <p:cNvPr id="332804"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40135630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3F5FA3CA-E6DE-40CD-AD72-EBBAE82D9920}" type="slidenum">
              <a:rPr lang="en-US" altLang="en-US" sz="1200" b="0" smtClean="0">
                <a:latin typeface="Times New Roman" panose="02020603050405020304" pitchFamily="18" charset="0"/>
              </a:rPr>
              <a:pPr/>
              <a:t>123</a:t>
            </a:fld>
            <a:endParaRPr lang="en-US" altLang="en-US" sz="1200" b="0" smtClean="0">
              <a:latin typeface="Times New Roman" panose="02020603050405020304" pitchFamily="18" charset="0"/>
            </a:endParaRPr>
          </a:p>
        </p:txBody>
      </p:sp>
      <p:sp>
        <p:nvSpPr>
          <p:cNvPr id="334851" name="Rectangle 2"/>
          <p:cNvSpPr>
            <a:spLocks noGrp="1" noRot="1" noChangeAspect="1" noChangeArrowheads="1" noTextEdit="1"/>
          </p:cNvSpPr>
          <p:nvPr>
            <p:ph type="sldImg"/>
          </p:nvPr>
        </p:nvSpPr>
        <p:spPr>
          <a:ln/>
        </p:spPr>
      </p:sp>
      <p:sp>
        <p:nvSpPr>
          <p:cNvPr id="334852"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28435090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B15F4F79-BC16-4D80-83B7-DF2228BDF640}" type="slidenum">
              <a:rPr lang="en-US" altLang="en-US" sz="1200" b="0" smtClean="0">
                <a:latin typeface="Times New Roman" panose="02020603050405020304" pitchFamily="18" charset="0"/>
              </a:rPr>
              <a:pPr/>
              <a:t>124</a:t>
            </a:fld>
            <a:endParaRPr lang="en-US" altLang="en-US" sz="1200" b="0" smtClean="0">
              <a:latin typeface="Times New Roman" panose="02020603050405020304" pitchFamily="18" charset="0"/>
            </a:endParaRPr>
          </a:p>
        </p:txBody>
      </p:sp>
      <p:sp>
        <p:nvSpPr>
          <p:cNvPr id="336899" name="Rectangle 2"/>
          <p:cNvSpPr>
            <a:spLocks noGrp="1" noRot="1" noChangeAspect="1" noChangeArrowheads="1" noTextEdit="1"/>
          </p:cNvSpPr>
          <p:nvPr>
            <p:ph type="sldImg"/>
          </p:nvPr>
        </p:nvSpPr>
        <p:spPr>
          <a:ln/>
        </p:spPr>
      </p:sp>
      <p:sp>
        <p:nvSpPr>
          <p:cNvPr id="336900"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48884882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D2FEA9DE-9E11-4C72-9D2B-DEFB5B5CE776}" type="slidenum">
              <a:rPr lang="en-US" altLang="en-US" sz="1200" b="0" smtClean="0">
                <a:latin typeface="Times New Roman" panose="02020603050405020304" pitchFamily="18" charset="0"/>
              </a:rPr>
              <a:pPr/>
              <a:t>125</a:t>
            </a:fld>
            <a:endParaRPr lang="en-US" altLang="en-US" sz="1200" b="0" smtClean="0">
              <a:latin typeface="Times New Roman" panose="02020603050405020304" pitchFamily="18" charset="0"/>
            </a:endParaRPr>
          </a:p>
        </p:txBody>
      </p:sp>
      <p:sp>
        <p:nvSpPr>
          <p:cNvPr id="338947" name="Rectangle 2"/>
          <p:cNvSpPr>
            <a:spLocks noGrp="1" noRot="1" noChangeAspect="1" noChangeArrowheads="1" noTextEdit="1"/>
          </p:cNvSpPr>
          <p:nvPr>
            <p:ph type="sldImg"/>
          </p:nvPr>
        </p:nvSpPr>
        <p:spPr>
          <a:ln/>
        </p:spPr>
      </p:sp>
      <p:sp>
        <p:nvSpPr>
          <p:cNvPr id="338948"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34867650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AC8A8BBB-6E92-4DEA-8A6E-D4394E373EED}" type="slidenum">
              <a:rPr lang="en-US" altLang="en-US" sz="1200" b="0" smtClean="0">
                <a:latin typeface="Times New Roman" panose="02020603050405020304" pitchFamily="18" charset="0"/>
              </a:rPr>
              <a:pPr/>
              <a:t>126</a:t>
            </a:fld>
            <a:endParaRPr lang="en-US" altLang="en-US" sz="1200" b="0" smtClean="0">
              <a:latin typeface="Times New Roman" panose="02020603050405020304" pitchFamily="18" charset="0"/>
            </a:endParaRPr>
          </a:p>
        </p:txBody>
      </p:sp>
      <p:sp>
        <p:nvSpPr>
          <p:cNvPr id="340995" name="Rectangle 2"/>
          <p:cNvSpPr>
            <a:spLocks noGrp="1" noRot="1" noChangeAspect="1" noChangeArrowheads="1" noTextEdit="1"/>
          </p:cNvSpPr>
          <p:nvPr>
            <p:ph type="sldImg"/>
          </p:nvPr>
        </p:nvSpPr>
        <p:spPr>
          <a:ln/>
        </p:spPr>
      </p:sp>
      <p:sp>
        <p:nvSpPr>
          <p:cNvPr id="340996"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54636828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36579C9F-570A-41E4-9151-9EDB97F00576}" type="slidenum">
              <a:rPr lang="en-US" altLang="en-US" sz="1200" b="0" smtClean="0">
                <a:latin typeface="Times New Roman" panose="02020603050405020304" pitchFamily="18" charset="0"/>
              </a:rPr>
              <a:pPr/>
              <a:t>127</a:t>
            </a:fld>
            <a:endParaRPr lang="en-US" altLang="en-US" sz="1200" b="0" smtClean="0">
              <a:latin typeface="Times New Roman" panose="02020603050405020304" pitchFamily="18" charset="0"/>
            </a:endParaRPr>
          </a:p>
        </p:txBody>
      </p:sp>
      <p:sp>
        <p:nvSpPr>
          <p:cNvPr id="343043" name="Rectangle 2"/>
          <p:cNvSpPr>
            <a:spLocks noGrp="1" noRot="1" noChangeAspect="1" noChangeArrowheads="1" noTextEdit="1"/>
          </p:cNvSpPr>
          <p:nvPr>
            <p:ph type="sldImg"/>
          </p:nvPr>
        </p:nvSpPr>
        <p:spPr>
          <a:ln/>
        </p:spPr>
      </p:sp>
      <p:sp>
        <p:nvSpPr>
          <p:cNvPr id="343044"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60881051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854B7263-4CA2-40FE-B101-E29A57BF4647}" type="slidenum">
              <a:rPr lang="en-US" altLang="en-US" sz="1200" b="0" smtClean="0">
                <a:latin typeface="Times New Roman" panose="02020603050405020304" pitchFamily="18" charset="0"/>
              </a:rPr>
              <a:pPr/>
              <a:t>128</a:t>
            </a:fld>
            <a:endParaRPr lang="en-US" altLang="en-US" sz="1200" b="0" smtClean="0">
              <a:latin typeface="Times New Roman" panose="02020603050405020304" pitchFamily="18" charset="0"/>
            </a:endParaRPr>
          </a:p>
        </p:txBody>
      </p:sp>
      <p:sp>
        <p:nvSpPr>
          <p:cNvPr id="345091" name="Rectangle 2"/>
          <p:cNvSpPr>
            <a:spLocks noGrp="1" noRot="1" noChangeAspect="1" noChangeArrowheads="1" noTextEdit="1"/>
          </p:cNvSpPr>
          <p:nvPr>
            <p:ph type="sldImg"/>
          </p:nvPr>
        </p:nvSpPr>
        <p:spPr>
          <a:ln/>
        </p:spPr>
      </p:sp>
      <p:sp>
        <p:nvSpPr>
          <p:cNvPr id="345092"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932245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67"/>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5BBAB832-858C-433E-A31D-61BB2C0B5831}" type="datetime1">
              <a:rPr lang="en-US" smtClean="0"/>
              <a:pPr/>
              <a:t>9/16/2021</a:t>
            </a:fld>
            <a:endParaRPr lang="en-US"/>
          </a:p>
        </p:txBody>
      </p:sp>
      <p:sp>
        <p:nvSpPr>
          <p:cNvPr id="17" name="Footer Placeholder 16"/>
          <p:cNvSpPr>
            <a:spLocks noGrp="1"/>
          </p:cNvSpPr>
          <p:nvPr>
            <p:ph type="ftr" sz="quarter" idx="11"/>
          </p:nvPr>
        </p:nvSpPr>
        <p:spPr/>
        <p:txBody>
          <a:bodyPr/>
          <a:lstStyle/>
          <a:p>
            <a:r>
              <a:rPr lang="en-US" smtClean="0"/>
              <a:t>Prof. Vishal A. Polara                            </a:t>
            </a:r>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B6F15528-21DE-4FAA-801E-634DDDAF4B2B}" type="slidenum">
              <a:rPr lang="en-US" smtClean="0"/>
              <a:pPr/>
              <a:t>‹#›</a:t>
            </a:fld>
            <a:endParaRPr lang="en-US"/>
          </a:p>
        </p:txBody>
      </p:sp>
      <p:sp>
        <p:nvSpPr>
          <p:cNvPr id="7" name="Rectangle 6"/>
          <p:cNvSpPr/>
          <p:nvPr/>
        </p:nvSpPr>
        <p:spPr>
          <a:xfrm>
            <a:off x="62933" y="1449315"/>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3"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3"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42"/>
            <a:ext cx="82296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4EBD569-83D9-4C00-B640-6BA108EBCC8D}" type="datetime1">
              <a:rPr lang="en-US" smtClean="0"/>
              <a:pPr/>
              <a:t>9/16/2021</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53"/>
            <a:ext cx="201168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74652"/>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29036AE-D96E-4257-94D3-48FFFA068A9A}" type="datetime1">
              <a:rPr lang="en-US" smtClean="0"/>
              <a:pPr/>
              <a:t>9/16/2021</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100DBEF3-0F32-4BED-9A14-B6E3479B8738}" type="datetime1">
              <a:rPr lang="en-US" smtClean="0"/>
              <a:pPr/>
              <a:t>9/16/2021</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67"/>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12"/>
            <a:ext cx="77724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B15A68EA-5DD8-445D-953D-88709DDBE3AB}" type="datetime1">
              <a:rPr lang="en-US" smtClean="0"/>
              <a:pPr/>
              <a:t>9/16/2021</a:t>
            </a:fld>
            <a:endParaRPr lang="en-US"/>
          </a:p>
        </p:txBody>
      </p:sp>
      <p:sp>
        <p:nvSpPr>
          <p:cNvPr id="5" name="Footer Placeholder 4"/>
          <p:cNvSpPr>
            <a:spLocks noGrp="1"/>
          </p:cNvSpPr>
          <p:nvPr>
            <p:ph type="ftr" sz="quarter" idx="11"/>
          </p:nvPr>
        </p:nvSpPr>
        <p:spPr>
          <a:xfrm>
            <a:off x="800100" y="6172200"/>
            <a:ext cx="4000500" cy="457200"/>
          </a:xfrm>
        </p:spPr>
        <p:txBody>
          <a:bodyPr/>
          <a:lstStyle/>
          <a:p>
            <a:r>
              <a:rPr lang="en-US" smtClean="0"/>
              <a:t>Prof. Vishal A. Polara                            </a:t>
            </a:r>
            <a:endParaRPr lang="en-US"/>
          </a:p>
        </p:txBody>
      </p:sp>
      <p:sp>
        <p:nvSpPr>
          <p:cNvPr id="7" name="Rectangle 6"/>
          <p:cNvSpPr/>
          <p:nvPr/>
        </p:nvSpPr>
        <p:spPr>
          <a:xfrm flipV="1">
            <a:off x="69413"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52" y="2341487"/>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12"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40D5B94F-FD88-4E9C-9AA9-319FDBCEAD66}" type="datetime1">
              <a:rPr lang="en-US" smtClean="0"/>
              <a:pPr/>
              <a:t>9/16/2021</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D4912AD0-C7B2-4A11-BD06-24EC55B43FDF}" type="datetime1">
              <a:rPr lang="en-US" smtClean="0"/>
              <a:pPr/>
              <a:t>9/16/2021</a:t>
            </a:fld>
            <a:endParaRPr lang="en-US"/>
          </a:p>
        </p:txBody>
      </p:sp>
      <p:sp>
        <p:nvSpPr>
          <p:cNvPr id="8" name="Footer Placeholder 7"/>
          <p:cNvSpPr>
            <a:spLocks noGrp="1"/>
          </p:cNvSpPr>
          <p:nvPr>
            <p:ph type="ftr" sz="quarter" idx="11"/>
          </p:nvPr>
        </p:nvSpPr>
        <p:spPr/>
        <p:txBody>
          <a:bodyPr/>
          <a:lstStyle/>
          <a:p>
            <a:r>
              <a:rPr lang="en-US" smtClean="0"/>
              <a:t>Prof. Vishal A. Polara                            </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2B64AD63-2725-4484-9320-DD5D95EAE48E}" type="datetime1">
              <a:rPr lang="en-US" smtClean="0"/>
              <a:pPr/>
              <a:t>9/16/2021</a:t>
            </a:fld>
            <a:endParaRPr lang="en-US"/>
          </a:p>
        </p:txBody>
      </p:sp>
      <p:sp>
        <p:nvSpPr>
          <p:cNvPr id="4" name="Footer Placeholder 3"/>
          <p:cNvSpPr>
            <a:spLocks noGrp="1"/>
          </p:cNvSpPr>
          <p:nvPr>
            <p:ph type="ftr" sz="quarter" idx="11"/>
          </p:nvPr>
        </p:nvSpPr>
        <p:spPr/>
        <p:txBody>
          <a:bodyPr/>
          <a:lstStyle/>
          <a:p>
            <a:r>
              <a:rPr lang="en-US" smtClean="0"/>
              <a:t>Prof. Vishal A. Polara                            </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C738E1-7454-465B-A630-153FC0643990}" type="datetime1">
              <a:rPr lang="en-US" smtClean="0"/>
              <a:pPr/>
              <a:t>9/16/2021</a:t>
            </a:fld>
            <a:endParaRPr lang="en-US"/>
          </a:p>
        </p:txBody>
      </p:sp>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D6B261D5-0968-4FE8-BA9E-FAAE28445CF7}" type="datetime1">
              <a:rPr lang="en-US" smtClean="0"/>
              <a:pPr/>
              <a:t>9/16/2021</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75F5A8ED-C806-4084-9891-9395BD75A121}" type="datetime1">
              <a:rPr lang="en-US" smtClean="0"/>
              <a:pPr/>
              <a:t>9/16/2021</a:t>
            </a:fld>
            <a:endParaRPr lang="en-US"/>
          </a:p>
        </p:txBody>
      </p:sp>
      <p:sp>
        <p:nvSpPr>
          <p:cNvPr id="6" name="Footer Placeholder 5"/>
          <p:cNvSpPr>
            <a:spLocks noGrp="1"/>
          </p:cNvSpPr>
          <p:nvPr>
            <p:ph type="ftr" sz="quarter" idx="11"/>
          </p:nvPr>
        </p:nvSpPr>
        <p:spPr>
          <a:xfrm>
            <a:off x="914400" y="6172200"/>
            <a:ext cx="3886200" cy="457200"/>
          </a:xfrm>
        </p:spPr>
        <p:txBody>
          <a:bodyPr/>
          <a:lstStyle/>
          <a:p>
            <a:r>
              <a:rPr lang="en-US" smtClean="0"/>
              <a:t>Prof. Vishal A. Polara                            </a:t>
            </a:r>
            <a:endParaRPr lang="en-US"/>
          </a:p>
        </p:txBody>
      </p:sp>
      <p:sp>
        <p:nvSpPr>
          <p:cNvPr id="7" name="Slide Number Placeholder 6"/>
          <p:cNvSpPr>
            <a:spLocks noGrp="1"/>
          </p:cNvSpPr>
          <p:nvPr>
            <p:ph type="sldNum" sz="quarter" idx="12"/>
          </p:nvPr>
        </p:nvSpPr>
        <p:spPr>
          <a:xfrm>
            <a:off x="146304" y="6208776"/>
            <a:ext cx="457200" cy="457200"/>
          </a:xfrm>
        </p:spPr>
        <p:txBody>
          <a:bodyPr/>
          <a:lstStyle/>
          <a:p>
            <a:fld id="{B6F15528-21DE-4FAA-801E-634DDDAF4B2B}" type="slidenum">
              <a:rPr lang="en-US" smtClean="0"/>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10" y="4650486"/>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6" y="4773236"/>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14" y="66687"/>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A16D8467-6F14-4432-A461-F902BC9C50B2}" type="datetime1">
              <a:rPr lang="en-US" smtClean="0"/>
              <a:pPr/>
              <a:t>9/16/2021</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smtClean="0"/>
              <a:t>Prof. Vishal A. Polara                            </a:t>
            </a:r>
            <a:endParaRPr lang="en-US"/>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65.wmf"/></Relationships>
</file>

<file path=ppt/slides/_rels/slide118.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2.wmf"/></Relationships>
</file>

<file path=ppt/slides/_rels/slide29.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40.wmf"/></Relationships>
</file>

<file path=ppt/slides/_rels/slide83.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05942"/>
            <a:ext cx="8686800" cy="1470025"/>
          </a:xfrm>
        </p:spPr>
        <p:txBody>
          <a:bodyPr/>
          <a:lstStyle/>
          <a:p>
            <a:r>
              <a:rPr smtClean="0"/>
              <a:t>Unit-3.1 Error Correction and Detection</a:t>
            </a:r>
            <a:endParaRPr lang="en-US" dirty="0"/>
          </a:p>
        </p:txBody>
      </p:sp>
      <p:sp>
        <p:nvSpPr>
          <p:cNvPr id="7" name="Subtitle 2"/>
          <p:cNvSpPr txBox="1">
            <a:spLocks/>
          </p:cNvSpPr>
          <p:nvPr/>
        </p:nvSpPr>
        <p:spPr>
          <a:xfrm>
            <a:off x="1066800" y="3276600"/>
            <a:ext cx="7010400" cy="3048000"/>
          </a:xfrm>
          <a:prstGeom prst="rect">
            <a:avLst/>
          </a:prstGeom>
        </p:spPr>
        <p:txBody>
          <a:bodyPr>
            <a:normAutofit/>
          </a:bodyPr>
          <a:lstStyle>
            <a:lvl1pPr marL="0" indent="0" algn="ctr" rtl="0" eaLnBrk="1" latinLnBrk="0" hangingPunct="1">
              <a:spcBef>
                <a:spcPts val="580"/>
              </a:spcBef>
              <a:buClr>
                <a:schemeClr val="accent1"/>
              </a:buClr>
              <a:buSzPct val="85000"/>
              <a:buFont typeface="Wingdings 2"/>
              <a:buNone/>
              <a:defRPr kumimoji="0" sz="2600" kern="1200">
                <a:solidFill>
                  <a:schemeClr val="tx2"/>
                </a:solidFill>
                <a:latin typeface="+mn-lt"/>
                <a:ea typeface="+mn-ea"/>
                <a:cs typeface="+mn-cs"/>
              </a:defRPr>
            </a:lvl1pPr>
            <a:lvl2pPr marL="457200" indent="0" algn="ctr" rtl="0" eaLnBrk="1" latinLnBrk="0" hangingPunct="1">
              <a:spcBef>
                <a:spcPts val="370"/>
              </a:spcBef>
              <a:buClr>
                <a:schemeClr val="accent2"/>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ts val="370"/>
              </a:spcBef>
              <a:buClr>
                <a:schemeClr val="accent1">
                  <a:tint val="60000"/>
                </a:schemeClr>
              </a:buClr>
              <a:buSzPct val="85000"/>
              <a:buFont typeface="Wingdings 2"/>
              <a:buNone/>
              <a:defRPr kumimoji="0" sz="2000" kern="1200">
                <a:solidFill>
                  <a:schemeClr val="tx1"/>
                </a:solidFill>
                <a:latin typeface="+mn-lt"/>
                <a:ea typeface="+mn-ea"/>
                <a:cs typeface="+mn-cs"/>
              </a:defRPr>
            </a:lvl3pPr>
            <a:lvl4pPr marL="1371600" indent="0" algn="ctr" rtl="0" eaLnBrk="1" latinLnBrk="0" hangingPunct="1">
              <a:spcBef>
                <a:spcPts val="370"/>
              </a:spcBef>
              <a:buClr>
                <a:schemeClr val="accent3"/>
              </a:buClr>
              <a:buSzPct val="80000"/>
              <a:buFont typeface="Wingdings 2"/>
              <a:buNone/>
              <a:defRPr kumimoji="0" sz="2000" kern="1200">
                <a:solidFill>
                  <a:schemeClr val="tx1"/>
                </a:solidFill>
                <a:latin typeface="+mn-lt"/>
                <a:ea typeface="+mn-ea"/>
                <a:cs typeface="+mn-cs"/>
              </a:defRPr>
            </a:lvl4pPr>
            <a:lvl5pPr marL="1828800" indent="0" algn="ctr" rtl="0" eaLnBrk="1" latinLnBrk="0" hangingPunct="1">
              <a:spcBef>
                <a:spcPts val="370"/>
              </a:spcBef>
              <a:buClr>
                <a:schemeClr val="accent3"/>
              </a:buClr>
              <a:buFontTx/>
              <a:buNone/>
              <a:defRPr kumimoji="0" sz="2000" kern="1200">
                <a:solidFill>
                  <a:schemeClr val="tx1"/>
                </a:solidFill>
                <a:latin typeface="+mn-lt"/>
                <a:ea typeface="+mn-ea"/>
                <a:cs typeface="+mn-cs"/>
              </a:defRPr>
            </a:lvl5pPr>
            <a:lvl6pPr marL="2286000" indent="0" algn="ctr" rtl="0" eaLnBrk="1" latinLnBrk="0" hangingPunct="1">
              <a:spcBef>
                <a:spcPts val="370"/>
              </a:spcBef>
              <a:buClr>
                <a:schemeClr val="accent3"/>
              </a:buClr>
              <a:buNone/>
              <a:defRPr kumimoji="0" sz="1800" kern="1200" baseline="0">
                <a:solidFill>
                  <a:schemeClr val="tx1"/>
                </a:solidFill>
                <a:latin typeface="+mn-lt"/>
                <a:ea typeface="+mn-ea"/>
                <a:cs typeface="+mn-cs"/>
              </a:defRPr>
            </a:lvl6pPr>
            <a:lvl7pPr marL="2743200" indent="0" algn="ctr" rtl="0" eaLnBrk="1" latinLnBrk="0" hangingPunct="1">
              <a:spcBef>
                <a:spcPts val="370"/>
              </a:spcBef>
              <a:buClr>
                <a:schemeClr val="accent2"/>
              </a:buClr>
              <a:buNone/>
              <a:defRPr kumimoji="0" sz="1800" kern="1200">
                <a:solidFill>
                  <a:schemeClr val="tx1"/>
                </a:solidFill>
                <a:latin typeface="+mn-lt"/>
                <a:ea typeface="+mn-ea"/>
                <a:cs typeface="+mn-cs"/>
              </a:defRPr>
            </a:lvl7pPr>
            <a:lvl8pPr marL="3200400" indent="0" algn="ctr" rtl="0" eaLnBrk="1" latinLnBrk="0" hangingPunct="1">
              <a:spcBef>
                <a:spcPts val="370"/>
              </a:spcBef>
              <a:buClr>
                <a:schemeClr val="accent1">
                  <a:tint val="60000"/>
                </a:schemeClr>
              </a:buClr>
              <a:buNone/>
              <a:defRPr kumimoji="0" sz="1800" kern="1200">
                <a:solidFill>
                  <a:schemeClr val="tx1"/>
                </a:solidFill>
                <a:latin typeface="+mn-lt"/>
                <a:ea typeface="+mn-ea"/>
                <a:cs typeface="+mn-cs"/>
              </a:defRPr>
            </a:lvl8pPr>
            <a:lvl9pPr marL="3657600" indent="0" algn="ctr" rtl="0" eaLnBrk="1" latinLnBrk="0" hangingPunct="1">
              <a:spcBef>
                <a:spcPts val="370"/>
              </a:spcBef>
              <a:buClr>
                <a:schemeClr val="accent2">
                  <a:tint val="60000"/>
                </a:schemeClr>
              </a:buClr>
              <a:buNone/>
              <a:defRPr kumimoji="0" sz="1800" kern="1200">
                <a:solidFill>
                  <a:schemeClr val="tx1"/>
                </a:solidFill>
                <a:latin typeface="+mn-lt"/>
                <a:ea typeface="+mn-ea"/>
                <a:cs typeface="+mn-cs"/>
              </a:defRPr>
            </a:lvl9pPr>
          </a:lstStyle>
          <a:p>
            <a:pPr>
              <a:defRPr/>
            </a:pPr>
            <a:endParaRPr lang="en-US" dirty="0" smtClean="0"/>
          </a:p>
          <a:p>
            <a:pPr>
              <a:defRPr/>
            </a:pPr>
            <a:r>
              <a:rPr lang="en-US" sz="2200" dirty="0" smtClean="0"/>
              <a:t>Prepared By: </a:t>
            </a:r>
          </a:p>
          <a:p>
            <a:pPr>
              <a:defRPr/>
            </a:pPr>
            <a:r>
              <a:rPr lang="en-US" sz="2200" dirty="0" smtClean="0"/>
              <a:t>Prof. Vishal A. </a:t>
            </a:r>
            <a:r>
              <a:rPr lang="en-US" sz="2200" dirty="0" err="1" smtClean="0"/>
              <a:t>Polara</a:t>
            </a:r>
            <a:endParaRPr lang="en-US" sz="2200" dirty="0" smtClean="0"/>
          </a:p>
          <a:p>
            <a:pPr>
              <a:defRPr/>
            </a:pPr>
            <a:r>
              <a:rPr lang="en-US" sz="2200" dirty="0" smtClean="0"/>
              <a:t>Assistant Professor</a:t>
            </a:r>
          </a:p>
          <a:p>
            <a:pPr>
              <a:defRPr/>
            </a:pPr>
            <a:r>
              <a:rPr lang="en-US" sz="1600" dirty="0" smtClean="0"/>
              <a:t>Information Technology Department </a:t>
            </a:r>
          </a:p>
          <a:p>
            <a:pPr>
              <a:defRPr/>
            </a:pPr>
            <a:r>
              <a:rPr lang="en-US" sz="1600" dirty="0" smtClean="0"/>
              <a:t>Birla </a:t>
            </a:r>
            <a:r>
              <a:rPr lang="en-US" sz="1600" dirty="0" err="1" smtClean="0"/>
              <a:t>Vishvakarma</a:t>
            </a:r>
            <a:r>
              <a:rPr lang="en-US" sz="1600" dirty="0" smtClean="0"/>
              <a:t> </a:t>
            </a:r>
            <a:r>
              <a:rPr lang="en-US" sz="1600" dirty="0" err="1" smtClean="0"/>
              <a:t>Mahavidyalaya</a:t>
            </a:r>
            <a:r>
              <a:rPr lang="en-US" sz="1600" dirty="0" smtClean="0"/>
              <a:t> Engineering College</a:t>
            </a:r>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7" name="Rectangle 11"/>
          <p:cNvSpPr>
            <a:spLocks noChangeArrowheads="1"/>
          </p:cNvSpPr>
          <p:nvPr/>
        </p:nvSpPr>
        <p:spPr bwMode="auto">
          <a:xfrm>
            <a:off x="1514475" y="1981200"/>
            <a:ext cx="6057900" cy="1569660"/>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a:r>
              <a:rPr lang="en-US" altLang="en-US" dirty="0"/>
              <a:t>In modulo-N arithmetic, we use only the integers in the range 0 to N −1, inclusive.</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10</a:t>
            </a:fld>
            <a:endParaRPr lang="en-US"/>
          </a:p>
        </p:txBody>
      </p:sp>
      <p:sp>
        <p:nvSpPr>
          <p:cNvPr id="4" name="Footer Placeholder 3"/>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45690378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27" name="Rectangle 11"/>
          <p:cNvSpPr>
            <a:spLocks noChangeArrowheads="1"/>
          </p:cNvSpPr>
          <p:nvPr/>
        </p:nvSpPr>
        <p:spPr bwMode="auto">
          <a:xfrm>
            <a:off x="457200" y="2205097"/>
            <a:ext cx="8229600" cy="2062103"/>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a:r>
              <a:rPr lang="en-US" altLang="en-US" dirty="0"/>
              <a:t>In Go-Back-N ARQ, the size of the send window must be less than 2</a:t>
            </a:r>
            <a:r>
              <a:rPr lang="en-US" altLang="en-US" i="1" baseline="30000" dirty="0"/>
              <a:t>m</a:t>
            </a:r>
            <a:r>
              <a:rPr lang="en-US" altLang="en-US" dirty="0"/>
              <a:t>;</a:t>
            </a:r>
          </a:p>
          <a:p>
            <a:pPr algn="ctr"/>
            <a:r>
              <a:rPr lang="en-US" altLang="en-US" dirty="0"/>
              <a:t>the size of the receiver window </a:t>
            </a:r>
            <a:br>
              <a:rPr lang="en-US" altLang="en-US" dirty="0"/>
            </a:br>
            <a:r>
              <a:rPr lang="en-US" altLang="en-US" dirty="0"/>
              <a:t>is always 1.</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100</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269379051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Text Box 2"/>
          <p:cNvSpPr txBox="1">
            <a:spLocks noChangeArrowheads="1"/>
          </p:cNvSpPr>
          <p:nvPr/>
        </p:nvSpPr>
        <p:spPr bwMode="auto">
          <a:xfrm>
            <a:off x="1371600" y="152400"/>
            <a:ext cx="518159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smtClean="0">
                <a:solidFill>
                  <a:schemeClr val="hlink"/>
                </a:solidFill>
                <a:latin typeface="Times New Roman" panose="02020603050405020304" pitchFamily="18" charset="0"/>
              </a:rPr>
              <a:t>Algorithm </a:t>
            </a:r>
            <a:r>
              <a:rPr lang="en-US" altLang="en-US" sz="2000" i="1" dirty="0" smtClean="0">
                <a:latin typeface="Times New Roman" panose="02020603050405020304" pitchFamily="18" charset="0"/>
              </a:rPr>
              <a:t>Go-Back-N </a:t>
            </a:r>
            <a:r>
              <a:rPr lang="en-US" altLang="en-US" sz="2000" i="1" dirty="0">
                <a:latin typeface="Times New Roman" panose="02020603050405020304" pitchFamily="18" charset="0"/>
              </a:rPr>
              <a:t>sender algorithm</a:t>
            </a:r>
          </a:p>
        </p:txBody>
      </p:sp>
      <p:pic>
        <p:nvPicPr>
          <p:cNvPr id="29286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3482" y="590550"/>
            <a:ext cx="6760369" cy="550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2868" name="Rectangle 4"/>
          <p:cNvSpPr>
            <a:spLocks noChangeArrowheads="1"/>
          </p:cNvSpPr>
          <p:nvPr/>
        </p:nvSpPr>
        <p:spPr bwMode="auto">
          <a:xfrm>
            <a:off x="6629400" y="5911852"/>
            <a:ext cx="241284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rPr>
              <a:t>(continued)</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101</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60753884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Text Box 2"/>
          <p:cNvSpPr txBox="1">
            <a:spLocks noChangeArrowheads="1"/>
          </p:cNvSpPr>
          <p:nvPr/>
        </p:nvSpPr>
        <p:spPr bwMode="auto">
          <a:xfrm>
            <a:off x="1364457" y="0"/>
            <a:ext cx="49215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hlink"/>
                </a:solidFill>
                <a:latin typeface="Times New Roman" panose="02020603050405020304" pitchFamily="18" charset="0"/>
              </a:rPr>
              <a:t>Algorithm </a:t>
            </a:r>
            <a:r>
              <a:rPr lang="en-US" altLang="en-US" sz="2000" i="1" dirty="0" smtClean="0">
                <a:latin typeface="Times New Roman" panose="02020603050405020304" pitchFamily="18" charset="0"/>
              </a:rPr>
              <a:t>Go-Back-N </a:t>
            </a:r>
            <a:r>
              <a:rPr lang="en-US" altLang="en-US" sz="2000" i="1" dirty="0">
                <a:latin typeface="Times New Roman" panose="02020603050405020304" pitchFamily="18" charset="0"/>
              </a:rPr>
              <a:t>sender algorithm </a:t>
            </a:r>
          </a:p>
        </p:txBody>
      </p:sp>
      <p:pic>
        <p:nvPicPr>
          <p:cNvPr id="29491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0157" y="533400"/>
            <a:ext cx="6636544"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4916" name="Rectangle 5"/>
          <p:cNvSpPr>
            <a:spLocks noChangeArrowheads="1"/>
          </p:cNvSpPr>
          <p:nvPr/>
        </p:nvSpPr>
        <p:spPr bwMode="auto">
          <a:xfrm>
            <a:off x="6600825" y="-76200"/>
            <a:ext cx="241284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rPr>
              <a:t>(continued)</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102</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198936481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Text Box 2"/>
          <p:cNvSpPr txBox="1">
            <a:spLocks noChangeArrowheads="1"/>
          </p:cNvSpPr>
          <p:nvPr/>
        </p:nvSpPr>
        <p:spPr bwMode="auto">
          <a:xfrm>
            <a:off x="1314451" y="152400"/>
            <a:ext cx="552010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hlink"/>
                </a:solidFill>
                <a:latin typeface="Times New Roman" panose="02020603050405020304" pitchFamily="18" charset="0"/>
              </a:rPr>
              <a:t>Algorithm 11.8</a:t>
            </a:r>
            <a:r>
              <a:rPr lang="en-US" altLang="en-US" sz="2400">
                <a:solidFill>
                  <a:schemeClr val="folHlink"/>
                </a:solidFill>
                <a:latin typeface="Times New Roman" panose="02020603050405020304" pitchFamily="18" charset="0"/>
              </a:rPr>
              <a:t>  </a:t>
            </a:r>
            <a:r>
              <a:rPr lang="en-US" altLang="en-US" sz="2000" i="1">
                <a:latin typeface="Times New Roman" panose="02020603050405020304" pitchFamily="18" charset="0"/>
              </a:rPr>
              <a:t>Go-Back-N receiver algorithm</a:t>
            </a:r>
          </a:p>
        </p:txBody>
      </p:sp>
      <p:pic>
        <p:nvPicPr>
          <p:cNvPr id="29696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3001" y="685800"/>
            <a:ext cx="6828235" cy="552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103</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417877627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9017" name="Text Box 11"/>
          <p:cNvSpPr txBox="1">
            <a:spLocks noChangeArrowheads="1"/>
          </p:cNvSpPr>
          <p:nvPr/>
        </p:nvSpPr>
        <p:spPr bwMode="auto">
          <a:xfrm>
            <a:off x="533401" y="0"/>
            <a:ext cx="395484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dirty="0" smtClean="0">
                <a:solidFill>
                  <a:schemeClr val="hlink"/>
                </a:solidFill>
                <a:latin typeface="Times New Roman" panose="02020603050405020304" pitchFamily="18" charset="0"/>
              </a:rPr>
              <a:t>Example</a:t>
            </a:r>
            <a:endParaRPr lang="en-US" altLang="en-US" i="1" dirty="0">
              <a:solidFill>
                <a:schemeClr val="hlink"/>
              </a:solidFill>
              <a:latin typeface="Times New Roman" panose="02020603050405020304" pitchFamily="18" charset="0"/>
            </a:endParaRPr>
          </a:p>
        </p:txBody>
      </p:sp>
      <p:sp>
        <p:nvSpPr>
          <p:cNvPr id="299018" name="Rectangle 12"/>
          <p:cNvSpPr>
            <a:spLocks noChangeArrowheads="1"/>
          </p:cNvSpPr>
          <p:nvPr/>
        </p:nvSpPr>
        <p:spPr bwMode="auto">
          <a:xfrm>
            <a:off x="457200" y="609600"/>
            <a:ext cx="8153400" cy="612475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dirty="0">
                <a:latin typeface="Times New Roman" panose="02020603050405020304" pitchFamily="18" charset="0"/>
              </a:rPr>
              <a:t>Figure </a:t>
            </a:r>
            <a:r>
              <a:rPr lang="en-US" altLang="en-US" sz="2800" i="1" dirty="0" smtClean="0">
                <a:latin typeface="Times New Roman" panose="02020603050405020304" pitchFamily="18" charset="0"/>
              </a:rPr>
              <a:t>shows </a:t>
            </a:r>
            <a:r>
              <a:rPr lang="en-US" altLang="en-US" sz="2800" i="1" dirty="0">
                <a:latin typeface="Times New Roman" panose="02020603050405020304" pitchFamily="18" charset="0"/>
              </a:rPr>
              <a:t>an example of Go-Back-N. This is an example of a case where the forward channel is reliable, but the reverse is not. No data frames are lost, but some ACKs are delayed and one is lost. The example also shows how cumulative acknowledgments can help if acknowledgments are delayed or lost. After initialization, there are seven sender events. Request events are triggered by data from the network layer; arrival events are triggered by acknowledgments from the physical layer. There is no time-out event here because all outstanding frames are acknowledged before the timer expires. Note that although ACK 2 is lost, ACK 3 serves as both ACK 2 and ACK 3.</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104</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8363273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9" name="Line 3"/>
          <p:cNvSpPr>
            <a:spLocks noChangeShapeType="1"/>
          </p:cNvSpPr>
          <p:nvPr/>
        </p:nvSpPr>
        <p:spPr bwMode="auto">
          <a:xfrm>
            <a:off x="1257300" y="8382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1060" name="Text Box 4"/>
          <p:cNvSpPr txBox="1">
            <a:spLocks noChangeArrowheads="1"/>
          </p:cNvSpPr>
          <p:nvPr/>
        </p:nvSpPr>
        <p:spPr bwMode="auto">
          <a:xfrm>
            <a:off x="1371600" y="228600"/>
            <a:ext cx="276312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Flow </a:t>
            </a:r>
            <a:r>
              <a:rPr lang="en-US" altLang="en-US" sz="2000" i="1" dirty="0">
                <a:latin typeface="Times New Roman" panose="02020603050405020304" pitchFamily="18" charset="0"/>
              </a:rPr>
              <a:t>diagram </a:t>
            </a:r>
          </a:p>
        </p:txBody>
      </p:sp>
      <p:pic>
        <p:nvPicPr>
          <p:cNvPr id="30106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7591" y="990600"/>
            <a:ext cx="5409009" cy="521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105</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1464374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3113" name="Rectangle 9"/>
          <p:cNvSpPr>
            <a:spLocks noChangeArrowheads="1"/>
          </p:cNvSpPr>
          <p:nvPr/>
        </p:nvSpPr>
        <p:spPr bwMode="auto">
          <a:xfrm>
            <a:off x="228600" y="914400"/>
            <a:ext cx="8686800" cy="526297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dirty="0">
                <a:latin typeface="Times New Roman" panose="02020603050405020304" pitchFamily="18" charset="0"/>
              </a:rPr>
              <a:t>Figure </a:t>
            </a:r>
            <a:r>
              <a:rPr lang="en-US" altLang="en-US" sz="2800" i="1" dirty="0" smtClean="0">
                <a:latin typeface="Times New Roman" panose="02020603050405020304" pitchFamily="18" charset="0"/>
              </a:rPr>
              <a:t>shows </a:t>
            </a:r>
            <a:r>
              <a:rPr lang="en-US" altLang="en-US" sz="2800" i="1" dirty="0">
                <a:latin typeface="Times New Roman" panose="02020603050405020304" pitchFamily="18" charset="0"/>
              </a:rPr>
              <a:t>what happens when a frame is lost. Frames 0, 1, 2, and 3 are sent. However, frame 1 is lost. The receiver receives frames 2 and 3, but they are discarded because they are received out of order. The sender receives no acknowledgment about frames 1, 2, or 3. Its timer finally expires. The sender sends all outstanding frames (1, 2, and 3) because it does not know what is wrong. Note that the resending of frames 1, 2, and 3 is the response to one single event. When the sender is responding to this event, it cannot accept the triggering of other events. This means that when ACK 2 arrives, the sender is still busy with sending frame 3. </a:t>
            </a:r>
          </a:p>
        </p:txBody>
      </p:sp>
      <p:sp>
        <p:nvSpPr>
          <p:cNvPr id="303114" name="Text Box 11"/>
          <p:cNvSpPr txBox="1">
            <a:spLocks noChangeArrowheads="1"/>
          </p:cNvSpPr>
          <p:nvPr/>
        </p:nvSpPr>
        <p:spPr bwMode="auto">
          <a:xfrm>
            <a:off x="304800" y="101025"/>
            <a:ext cx="410724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dirty="0" smtClean="0">
                <a:solidFill>
                  <a:schemeClr val="hlink"/>
                </a:solidFill>
                <a:latin typeface="Times New Roman" panose="02020603050405020304" pitchFamily="18" charset="0"/>
              </a:rPr>
              <a:t>Example</a:t>
            </a:r>
            <a:endParaRPr lang="en-US" altLang="en-US" i="1" dirty="0">
              <a:solidFill>
                <a:schemeClr val="hlink"/>
              </a:solidFill>
              <a:latin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106</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162746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5161" name="Rectangle 9"/>
          <p:cNvSpPr>
            <a:spLocks noChangeArrowheads="1"/>
          </p:cNvSpPr>
          <p:nvPr/>
        </p:nvSpPr>
        <p:spPr bwMode="auto">
          <a:xfrm>
            <a:off x="457200" y="1143002"/>
            <a:ext cx="8229600" cy="35394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dirty="0">
                <a:latin typeface="Times New Roman" panose="02020603050405020304" pitchFamily="18" charset="0"/>
              </a:rPr>
              <a:t>The physical layer must wait until this event is completed and the data link layer goes back to its sleeping state. We have shown a vertical line to indicate the delay. It is the same story with ACK 3; but when ACK 3 arrives, the sender is busy responding to ACK 2. It happens again when ACK 4 arrives. Note that before the second timer expires, all outstanding frames have been sent and the timer is stopped.</a:t>
            </a:r>
          </a:p>
        </p:txBody>
      </p:sp>
      <p:sp>
        <p:nvSpPr>
          <p:cNvPr id="305162" name="Text Box 10"/>
          <p:cNvSpPr txBox="1">
            <a:spLocks noChangeArrowheads="1"/>
          </p:cNvSpPr>
          <p:nvPr/>
        </p:nvSpPr>
        <p:spPr bwMode="auto">
          <a:xfrm>
            <a:off x="533400" y="177225"/>
            <a:ext cx="601630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dirty="0">
                <a:solidFill>
                  <a:schemeClr val="hlink"/>
                </a:solidFill>
                <a:latin typeface="Times New Roman" panose="02020603050405020304" pitchFamily="18" charset="0"/>
              </a:rPr>
              <a:t>Example </a:t>
            </a:r>
            <a:r>
              <a:rPr lang="en-US" altLang="en-US" i="1" dirty="0" smtClean="0">
                <a:solidFill>
                  <a:schemeClr val="hlink"/>
                </a:solidFill>
                <a:latin typeface="Times New Roman" panose="02020603050405020304" pitchFamily="18" charset="0"/>
              </a:rPr>
              <a:t> </a:t>
            </a:r>
            <a:r>
              <a:rPr lang="en-US" altLang="en-US" i="1" dirty="0">
                <a:solidFill>
                  <a:schemeClr val="hlink"/>
                </a:solidFill>
                <a:latin typeface="Times New Roman" panose="02020603050405020304" pitchFamily="18" charset="0"/>
              </a:rPr>
              <a:t>(continued)</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107</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691838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3" name="Line 3"/>
          <p:cNvSpPr>
            <a:spLocks noChangeShapeType="1"/>
          </p:cNvSpPr>
          <p:nvPr/>
        </p:nvSpPr>
        <p:spPr bwMode="auto">
          <a:xfrm>
            <a:off x="1257300" y="6858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204" name="Text Box 4"/>
          <p:cNvSpPr txBox="1">
            <a:spLocks noChangeArrowheads="1"/>
          </p:cNvSpPr>
          <p:nvPr/>
        </p:nvSpPr>
        <p:spPr bwMode="auto">
          <a:xfrm>
            <a:off x="1371600" y="228600"/>
            <a:ext cx="276312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Flow </a:t>
            </a:r>
            <a:r>
              <a:rPr lang="en-US" altLang="en-US" sz="2000" i="1" dirty="0">
                <a:latin typeface="Times New Roman" panose="02020603050405020304" pitchFamily="18" charset="0"/>
              </a:rPr>
              <a:t>diagram </a:t>
            </a:r>
          </a:p>
        </p:txBody>
      </p:sp>
      <p:pic>
        <p:nvPicPr>
          <p:cNvPr id="307206"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43151" y="762000"/>
            <a:ext cx="428506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108</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42578971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9" name="Rectangle 11"/>
          <p:cNvSpPr>
            <a:spLocks noChangeArrowheads="1"/>
          </p:cNvSpPr>
          <p:nvPr/>
        </p:nvSpPr>
        <p:spPr bwMode="auto">
          <a:xfrm>
            <a:off x="1514475" y="2057400"/>
            <a:ext cx="6057900" cy="2062103"/>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a:r>
              <a:rPr lang="en-US" altLang="en-US" dirty="0"/>
              <a:t>Stop-and-Wait ARQ is a special case of Go-Back-N ARQ in which the size of the send window is 1.</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109</a:t>
            </a:fld>
            <a:endParaRPr lang="en-US"/>
          </a:p>
        </p:txBody>
      </p:sp>
      <p:sp>
        <p:nvSpPr>
          <p:cNvPr id="4" name="Footer Placeholder 3"/>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8770491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Text Box 4"/>
          <p:cNvSpPr txBox="1">
            <a:spLocks noChangeArrowheads="1"/>
          </p:cNvSpPr>
          <p:nvPr/>
        </p:nvSpPr>
        <p:spPr bwMode="auto">
          <a:xfrm>
            <a:off x="762000" y="762000"/>
            <a:ext cx="601127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a:t>
            </a:r>
            <a:r>
              <a:rPr lang="en-US" altLang="en-US" sz="2000" i="1" dirty="0" err="1" smtClean="0">
                <a:latin typeface="Times New Roman" panose="02020603050405020304" pitchFamily="18" charset="0"/>
              </a:rPr>
              <a:t>XORing</a:t>
            </a:r>
            <a:r>
              <a:rPr lang="en-US" altLang="en-US" sz="2000" i="1" dirty="0" smtClean="0">
                <a:latin typeface="Times New Roman" panose="02020603050405020304" pitchFamily="18" charset="0"/>
              </a:rPr>
              <a:t> </a:t>
            </a:r>
            <a:r>
              <a:rPr lang="en-US" altLang="en-US" sz="2000" i="1" dirty="0">
                <a:latin typeface="Times New Roman" panose="02020603050405020304" pitchFamily="18" charset="0"/>
              </a:rPr>
              <a:t>of two single bits or two words</a:t>
            </a:r>
          </a:p>
        </p:txBody>
      </p:sp>
      <p:pic>
        <p:nvPicPr>
          <p:cNvPr id="266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2786" y="2373315"/>
            <a:ext cx="6506765" cy="2122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152410959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43" name="Rectangle 11"/>
          <p:cNvSpPr>
            <a:spLocks noChangeArrowheads="1"/>
          </p:cNvSpPr>
          <p:nvPr/>
        </p:nvSpPr>
        <p:spPr bwMode="auto">
          <a:xfrm>
            <a:off x="304800" y="990600"/>
            <a:ext cx="8534400" cy="5293757"/>
          </a:xfrm>
          <a:prstGeom prst="rect">
            <a:avLst/>
          </a:prstGeom>
          <a:solidFill>
            <a:schemeClr val="bg1"/>
          </a:solidFill>
          <a:ln>
            <a:noFill/>
          </a:ln>
          <a:effectLs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457200" indent="-457200" algn="just">
              <a:buFont typeface="Arial" panose="020B0604020202020204" pitchFamily="34" charset="0"/>
              <a:buChar char="•"/>
            </a:pPr>
            <a:r>
              <a:rPr lang="en-US" altLang="en-US" sz="2600" b="0" dirty="0" smtClean="0">
                <a:latin typeface="Times New Roman" pitchFamily="18" charset="0"/>
                <a:cs typeface="Times New Roman" pitchFamily="18" charset="0"/>
              </a:rPr>
              <a:t>It is also sliding window protocol. Here also sender window size is &gt;1.</a:t>
            </a:r>
          </a:p>
          <a:p>
            <a:pPr marL="457200" indent="-457200" algn="just">
              <a:buFont typeface="Arial" panose="020B0604020202020204" pitchFamily="34" charset="0"/>
              <a:buChar char="•"/>
            </a:pPr>
            <a:r>
              <a:rPr lang="en-US" altLang="en-US" sz="2600" b="0" dirty="0" smtClean="0">
                <a:latin typeface="Times New Roman" pitchFamily="18" charset="0"/>
                <a:cs typeface="Times New Roman" pitchFamily="18" charset="0"/>
              </a:rPr>
              <a:t>Here </a:t>
            </a:r>
            <a:r>
              <a:rPr lang="en-US" altLang="en-US" sz="2600" dirty="0" smtClean="0">
                <a:latin typeface="Times New Roman" pitchFamily="18" charset="0"/>
                <a:cs typeface="Times New Roman" pitchFamily="18" charset="0"/>
              </a:rPr>
              <a:t>sender window size and receiver window size is same. </a:t>
            </a:r>
            <a:r>
              <a:rPr lang="en-US" altLang="en-US" sz="2600" b="0" dirty="0" smtClean="0">
                <a:latin typeface="Times New Roman" pitchFamily="18" charset="0"/>
                <a:cs typeface="Times New Roman" pitchFamily="18" charset="0"/>
              </a:rPr>
              <a:t>In go back N receiver window size is 1.</a:t>
            </a:r>
          </a:p>
          <a:p>
            <a:pPr marL="457200" indent="-457200" algn="just">
              <a:buFont typeface="Arial" panose="020B0604020202020204" pitchFamily="34" charset="0"/>
              <a:buChar char="•"/>
            </a:pPr>
            <a:r>
              <a:rPr lang="en-US" altLang="en-US" sz="2600" b="0" dirty="0" smtClean="0">
                <a:latin typeface="Times New Roman" pitchFamily="18" charset="0"/>
                <a:cs typeface="Times New Roman" pitchFamily="18" charset="0"/>
              </a:rPr>
              <a:t>In selective repeat </a:t>
            </a:r>
            <a:r>
              <a:rPr lang="en-US" altLang="en-US" sz="2600" dirty="0" smtClean="0">
                <a:latin typeface="Times New Roman" pitchFamily="18" charset="0"/>
                <a:cs typeface="Times New Roman" pitchFamily="18" charset="0"/>
              </a:rPr>
              <a:t>no order delivery </a:t>
            </a:r>
            <a:r>
              <a:rPr lang="en-US" altLang="en-US" sz="2600" b="0" dirty="0" smtClean="0">
                <a:latin typeface="Times New Roman" pitchFamily="18" charset="0"/>
                <a:cs typeface="Times New Roman" pitchFamily="18" charset="0"/>
              </a:rPr>
              <a:t>of packet is required. The packet which arrive as per the window will accepted.</a:t>
            </a:r>
          </a:p>
          <a:p>
            <a:pPr marL="457200" indent="-457200" algn="just">
              <a:buFont typeface="Arial" panose="020B0604020202020204" pitchFamily="34" charset="0"/>
              <a:buChar char="•"/>
            </a:pPr>
            <a:r>
              <a:rPr lang="en-US" altLang="en-US" sz="2600" b="0" dirty="0" smtClean="0">
                <a:latin typeface="Times New Roman" pitchFamily="18" charset="0"/>
                <a:cs typeface="Times New Roman" pitchFamily="18" charset="0"/>
              </a:rPr>
              <a:t>If packet is lost from 0 to 3 like 0 is lost remaining will accepted and after time out of 0 packet it will be retransmitted. Same with the loss of ack.</a:t>
            </a:r>
          </a:p>
          <a:p>
            <a:pPr marL="457200" indent="-457200" algn="just">
              <a:buFont typeface="Arial" panose="020B0604020202020204" pitchFamily="34" charset="0"/>
              <a:buChar char="•"/>
            </a:pPr>
            <a:r>
              <a:rPr lang="en-US" altLang="en-US" sz="2600" b="0" dirty="0" smtClean="0">
                <a:latin typeface="Times New Roman" pitchFamily="18" charset="0"/>
                <a:cs typeface="Times New Roman" pitchFamily="18" charset="0"/>
              </a:rPr>
              <a:t>Here retransmission is less compare to go back N.</a:t>
            </a:r>
          </a:p>
          <a:p>
            <a:pPr marL="457200" indent="-457200" algn="just">
              <a:buFont typeface="Arial" panose="020B0604020202020204" pitchFamily="34" charset="0"/>
              <a:buChar char="•"/>
            </a:pPr>
            <a:r>
              <a:rPr lang="en-US" altLang="en-US" sz="2600" b="0" dirty="0" smtClean="0">
                <a:latin typeface="Times New Roman" pitchFamily="18" charset="0"/>
                <a:cs typeface="Times New Roman" pitchFamily="18" charset="0"/>
              </a:rPr>
              <a:t>If in receive packet bit is corrupted it will send negative acknowledgment.</a:t>
            </a:r>
          </a:p>
          <a:p>
            <a:pPr marL="457200" indent="-457200" algn="just">
              <a:buFont typeface="Arial" panose="020B0604020202020204" pitchFamily="34" charset="0"/>
              <a:buChar char="•"/>
            </a:pPr>
            <a:r>
              <a:rPr lang="en-US" altLang="en-US" sz="2600" b="0" dirty="0" smtClean="0">
                <a:latin typeface="Times New Roman" pitchFamily="18" charset="0"/>
                <a:cs typeface="Times New Roman" pitchFamily="18" charset="0"/>
              </a:rPr>
              <a:t>It require to do sorting so </a:t>
            </a:r>
            <a:r>
              <a:rPr lang="en-US" altLang="en-US" sz="2600" b="0" dirty="0" err="1" smtClean="0">
                <a:latin typeface="Times New Roman" pitchFamily="18" charset="0"/>
                <a:cs typeface="Times New Roman" pitchFamily="18" charset="0"/>
              </a:rPr>
              <a:t>cpu</a:t>
            </a:r>
            <a:r>
              <a:rPr lang="en-US" altLang="en-US" sz="2600" b="0" dirty="0" smtClean="0">
                <a:latin typeface="Times New Roman" pitchFamily="18" charset="0"/>
                <a:cs typeface="Times New Roman" pitchFamily="18" charset="0"/>
              </a:rPr>
              <a:t> requirement is high.</a:t>
            </a:r>
            <a:endParaRPr lang="en-US" altLang="en-US" sz="2600" b="0" dirty="0">
              <a:latin typeface="Times New Roman" pitchFamily="18" charset="0"/>
              <a:cs typeface="Times New Roman" pitchFamily="18" charset="0"/>
            </a:endParaRPr>
          </a:p>
        </p:txBody>
      </p:sp>
      <p:sp>
        <p:nvSpPr>
          <p:cNvPr id="15" name="Text Box 4"/>
          <p:cNvSpPr txBox="1">
            <a:spLocks noChangeArrowheads="1"/>
          </p:cNvSpPr>
          <p:nvPr/>
        </p:nvSpPr>
        <p:spPr bwMode="auto">
          <a:xfrm>
            <a:off x="304801" y="356256"/>
            <a:ext cx="630064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dirty="0" smtClean="0">
                <a:latin typeface="Times New Roman" panose="02020603050405020304" pitchFamily="18" charset="0"/>
              </a:rPr>
              <a:t>Selective Repeat Protocol</a:t>
            </a:r>
            <a:endParaRPr lang="en-US" altLang="en-US" sz="2800" dirty="0">
              <a:latin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110</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53345688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Prof. Vishal A. Polara                            </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111</a:t>
            </a:fld>
            <a:endParaRPr lang="en-US"/>
          </a:p>
        </p:txBody>
      </p:sp>
      <p:pic>
        <p:nvPicPr>
          <p:cNvPr id="4098" name="Picture 2"/>
          <p:cNvPicPr>
            <a:picLocks noChangeAspect="1" noChangeArrowheads="1"/>
          </p:cNvPicPr>
          <p:nvPr/>
        </p:nvPicPr>
        <p:blipFill>
          <a:blip r:embed="rId2"/>
          <a:srcRect/>
          <a:stretch>
            <a:fillRect/>
          </a:stretch>
        </p:blipFill>
        <p:spPr bwMode="auto">
          <a:xfrm>
            <a:off x="1447800" y="1524000"/>
            <a:ext cx="5867400" cy="3019425"/>
          </a:xfrm>
          <a:prstGeom prst="rect">
            <a:avLst/>
          </a:prstGeom>
          <a:noFill/>
          <a:ln w="9525">
            <a:noFill/>
            <a:miter lim="800000"/>
            <a:headEnd/>
            <a:tailEnd/>
          </a:ln>
          <a:effec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9" name="Line 3"/>
          <p:cNvSpPr>
            <a:spLocks noChangeShapeType="1"/>
          </p:cNvSpPr>
          <p:nvPr/>
        </p:nvSpPr>
        <p:spPr bwMode="auto">
          <a:xfrm>
            <a:off x="1257300" y="9906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1300" name="Text Box 4"/>
          <p:cNvSpPr txBox="1">
            <a:spLocks noChangeArrowheads="1"/>
          </p:cNvSpPr>
          <p:nvPr/>
        </p:nvSpPr>
        <p:spPr bwMode="auto">
          <a:xfrm>
            <a:off x="1371600" y="381000"/>
            <a:ext cx="52687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Send </a:t>
            </a:r>
            <a:r>
              <a:rPr lang="en-US" altLang="en-US" sz="2000" i="1" dirty="0">
                <a:latin typeface="Times New Roman" panose="02020603050405020304" pitchFamily="18" charset="0"/>
              </a:rPr>
              <a:t>window for Selective Repeat ARQ</a:t>
            </a:r>
          </a:p>
        </p:txBody>
      </p:sp>
      <p:pic>
        <p:nvPicPr>
          <p:cNvPr id="31130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9936" y="2489200"/>
            <a:ext cx="6335315" cy="223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112</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416204040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7" name="Line 3"/>
          <p:cNvSpPr>
            <a:spLocks noChangeShapeType="1"/>
          </p:cNvSpPr>
          <p:nvPr/>
        </p:nvSpPr>
        <p:spPr bwMode="auto">
          <a:xfrm>
            <a:off x="1257300" y="9906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3348" name="Text Box 4"/>
          <p:cNvSpPr txBox="1">
            <a:spLocks noChangeArrowheads="1"/>
          </p:cNvSpPr>
          <p:nvPr/>
        </p:nvSpPr>
        <p:spPr bwMode="auto">
          <a:xfrm>
            <a:off x="1371601" y="381000"/>
            <a:ext cx="570637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Receive </a:t>
            </a:r>
            <a:r>
              <a:rPr lang="en-US" altLang="en-US" sz="2000" i="1" dirty="0">
                <a:latin typeface="Times New Roman" panose="02020603050405020304" pitchFamily="18" charset="0"/>
              </a:rPr>
              <a:t>window for Selective Repeat ARQ</a:t>
            </a:r>
          </a:p>
        </p:txBody>
      </p:sp>
      <p:pic>
        <p:nvPicPr>
          <p:cNvPr id="31335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300288"/>
            <a:ext cx="5614988" cy="2119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113</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43194653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5" name="Line 3"/>
          <p:cNvSpPr>
            <a:spLocks noChangeShapeType="1"/>
          </p:cNvSpPr>
          <p:nvPr/>
        </p:nvSpPr>
        <p:spPr bwMode="auto">
          <a:xfrm>
            <a:off x="1257300" y="8382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5396" name="Text Box 4"/>
          <p:cNvSpPr txBox="1">
            <a:spLocks noChangeArrowheads="1"/>
          </p:cNvSpPr>
          <p:nvPr/>
        </p:nvSpPr>
        <p:spPr bwMode="auto">
          <a:xfrm>
            <a:off x="1371600" y="228600"/>
            <a:ext cx="450572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Design </a:t>
            </a:r>
            <a:r>
              <a:rPr lang="en-US" altLang="en-US" sz="2000" i="1" dirty="0">
                <a:latin typeface="Times New Roman" panose="02020603050405020304" pitchFamily="18" charset="0"/>
              </a:rPr>
              <a:t>of Selective Repeat ARQ</a:t>
            </a:r>
          </a:p>
        </p:txBody>
      </p:sp>
      <p:pic>
        <p:nvPicPr>
          <p:cNvPr id="31539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4100" y="1022350"/>
            <a:ext cx="4648200" cy="522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114</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197709257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3" name="Line 3"/>
          <p:cNvSpPr>
            <a:spLocks noChangeShapeType="1"/>
          </p:cNvSpPr>
          <p:nvPr/>
        </p:nvSpPr>
        <p:spPr bwMode="auto">
          <a:xfrm>
            <a:off x="1257300" y="9906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7444" name="Text Box 4"/>
          <p:cNvSpPr txBox="1">
            <a:spLocks noChangeArrowheads="1"/>
          </p:cNvSpPr>
          <p:nvPr/>
        </p:nvSpPr>
        <p:spPr bwMode="auto">
          <a:xfrm>
            <a:off x="1371600" y="381000"/>
            <a:ext cx="481189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Selective </a:t>
            </a:r>
            <a:r>
              <a:rPr lang="en-US" altLang="en-US" sz="2000" i="1" dirty="0">
                <a:latin typeface="Times New Roman" panose="02020603050405020304" pitchFamily="18" charset="0"/>
              </a:rPr>
              <a:t>Repeat ARQ, window size</a:t>
            </a:r>
          </a:p>
        </p:txBody>
      </p:sp>
      <p:pic>
        <p:nvPicPr>
          <p:cNvPr id="31744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2070" y="1384300"/>
            <a:ext cx="6403181" cy="463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115</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92130373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8" name="Line 10"/>
          <p:cNvSpPr>
            <a:spLocks noChangeShapeType="1"/>
          </p:cNvSpPr>
          <p:nvPr/>
        </p:nvSpPr>
        <p:spPr bwMode="auto">
          <a:xfrm>
            <a:off x="1487091" y="4419600"/>
            <a:ext cx="611505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9499" name="Rectangle 11"/>
          <p:cNvSpPr>
            <a:spLocks noChangeArrowheads="1"/>
          </p:cNvSpPr>
          <p:nvPr/>
        </p:nvSpPr>
        <p:spPr bwMode="auto">
          <a:xfrm>
            <a:off x="1514475" y="2759075"/>
            <a:ext cx="6057900" cy="2554545"/>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a:r>
              <a:rPr lang="en-US" altLang="en-US"/>
              <a:t>In Selective Repeat ARQ, the size of the sender and receiver window</a:t>
            </a:r>
          </a:p>
          <a:p>
            <a:pPr algn="ctr"/>
            <a:r>
              <a:rPr lang="en-US" altLang="en-US"/>
              <a:t>must be at most one-half of 2</a:t>
            </a:r>
            <a:r>
              <a:rPr lang="en-US" altLang="en-US" baseline="30000"/>
              <a:t>m</a:t>
            </a:r>
            <a:r>
              <a:rPr lang="en-US" altLang="en-US"/>
              <a: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116</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25319268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Text Box 2"/>
          <p:cNvSpPr txBox="1">
            <a:spLocks noChangeArrowheads="1"/>
          </p:cNvSpPr>
          <p:nvPr/>
        </p:nvSpPr>
        <p:spPr bwMode="auto">
          <a:xfrm>
            <a:off x="1314450" y="152400"/>
            <a:ext cx="568777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hlink"/>
                </a:solidFill>
                <a:latin typeface="Times New Roman" panose="02020603050405020304" pitchFamily="18" charset="0"/>
              </a:rPr>
              <a:t>Algorithm </a:t>
            </a:r>
            <a:r>
              <a:rPr lang="en-US" altLang="en-US" sz="2000" i="1" dirty="0" smtClean="0">
                <a:latin typeface="Times New Roman" panose="02020603050405020304" pitchFamily="18" charset="0"/>
              </a:rPr>
              <a:t>Sender-site </a:t>
            </a:r>
            <a:r>
              <a:rPr lang="en-US" altLang="en-US" sz="2000" i="1" dirty="0">
                <a:latin typeface="Times New Roman" panose="02020603050405020304" pitchFamily="18" charset="0"/>
              </a:rPr>
              <a:t>Selective Repeat algorithm</a:t>
            </a:r>
          </a:p>
        </p:txBody>
      </p:sp>
      <p:grpSp>
        <p:nvGrpSpPr>
          <p:cNvPr id="2" name="Group 7"/>
          <p:cNvGrpSpPr>
            <a:grpSpLocks/>
          </p:cNvGrpSpPr>
          <p:nvPr/>
        </p:nvGrpSpPr>
        <p:grpSpPr bwMode="auto">
          <a:xfrm>
            <a:off x="1143000" y="609600"/>
            <a:ext cx="6686550" cy="5257800"/>
            <a:chOff x="0" y="384"/>
            <a:chExt cx="5616" cy="3312"/>
          </a:xfrm>
        </p:grpSpPr>
        <p:pic>
          <p:nvPicPr>
            <p:cNvPr id="321542"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84"/>
              <a:ext cx="5603" cy="1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1543"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 y="1950"/>
              <a:ext cx="5597" cy="1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21540" name="Rectangle 6"/>
          <p:cNvSpPr>
            <a:spLocks noChangeArrowheads="1"/>
          </p:cNvSpPr>
          <p:nvPr/>
        </p:nvSpPr>
        <p:spPr bwMode="auto">
          <a:xfrm>
            <a:off x="1771650" y="5791200"/>
            <a:ext cx="5943600" cy="228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endParaRPr lang="en-US" altLang="en-US"/>
          </a:p>
        </p:txBody>
      </p:sp>
      <p:sp>
        <p:nvSpPr>
          <p:cNvPr id="321541" name="Rectangle 8"/>
          <p:cNvSpPr>
            <a:spLocks noChangeArrowheads="1"/>
          </p:cNvSpPr>
          <p:nvPr/>
        </p:nvSpPr>
        <p:spPr bwMode="auto">
          <a:xfrm>
            <a:off x="6486525" y="5683252"/>
            <a:ext cx="241284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rPr>
              <a:t>(continued)</a:t>
            </a:r>
          </a:p>
        </p:txBody>
      </p:sp>
      <p:sp>
        <p:nvSpPr>
          <p:cNvPr id="8" name="Slide Number Placeholder 7"/>
          <p:cNvSpPr>
            <a:spLocks noGrp="1"/>
          </p:cNvSpPr>
          <p:nvPr>
            <p:ph type="sldNum" sz="quarter" idx="12"/>
          </p:nvPr>
        </p:nvSpPr>
        <p:spPr/>
        <p:txBody>
          <a:bodyPr/>
          <a:lstStyle/>
          <a:p>
            <a:fld id="{B6F15528-21DE-4FAA-801E-634DDDAF4B2B}" type="slidenum">
              <a:rPr lang="en-US" smtClean="0"/>
              <a:pPr/>
              <a:t>117</a:t>
            </a:fld>
            <a:endParaRPr lang="en-US"/>
          </a:p>
        </p:txBody>
      </p:sp>
      <p:sp>
        <p:nvSpPr>
          <p:cNvPr id="9" name="Footer Placeholder 8"/>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284345728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Text Box 2"/>
          <p:cNvSpPr txBox="1">
            <a:spLocks noChangeArrowheads="1"/>
          </p:cNvSpPr>
          <p:nvPr/>
        </p:nvSpPr>
        <p:spPr bwMode="auto">
          <a:xfrm>
            <a:off x="636824" y="76200"/>
            <a:ext cx="568777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hlink"/>
                </a:solidFill>
                <a:latin typeface="Times New Roman" panose="02020603050405020304" pitchFamily="18" charset="0"/>
              </a:rPr>
              <a:t>Algorithm </a:t>
            </a:r>
            <a:r>
              <a:rPr lang="en-US" altLang="en-US" sz="2000" i="1" dirty="0" smtClean="0">
                <a:latin typeface="Times New Roman" panose="02020603050405020304" pitchFamily="18" charset="0"/>
              </a:rPr>
              <a:t>Sender-site </a:t>
            </a:r>
            <a:r>
              <a:rPr lang="en-US" altLang="en-US" sz="2000" i="1" dirty="0">
                <a:latin typeface="Times New Roman" panose="02020603050405020304" pitchFamily="18" charset="0"/>
              </a:rPr>
              <a:t>Selective Repeat algorithm</a:t>
            </a:r>
          </a:p>
        </p:txBody>
      </p:sp>
      <p:pic>
        <p:nvPicPr>
          <p:cNvPr id="32358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7301" y="609600"/>
            <a:ext cx="6671072"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3588" name="Rectangle 4"/>
          <p:cNvSpPr>
            <a:spLocks noChangeArrowheads="1"/>
          </p:cNvSpPr>
          <p:nvPr/>
        </p:nvSpPr>
        <p:spPr bwMode="auto">
          <a:xfrm>
            <a:off x="6600825" y="2"/>
            <a:ext cx="241284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rPr>
              <a:t>(continued)</a:t>
            </a:r>
          </a:p>
        </p:txBody>
      </p:sp>
      <p:sp>
        <p:nvSpPr>
          <p:cNvPr id="323589" name="Rectangle 5"/>
          <p:cNvSpPr>
            <a:spLocks noChangeArrowheads="1"/>
          </p:cNvSpPr>
          <p:nvPr/>
        </p:nvSpPr>
        <p:spPr bwMode="auto">
          <a:xfrm>
            <a:off x="6657975" y="6248402"/>
            <a:ext cx="241284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rPr>
              <a:t>(continued)</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118</a:t>
            </a:fld>
            <a:endParaRPr lang="en-US"/>
          </a:p>
        </p:txBody>
      </p:sp>
      <p:sp>
        <p:nvSpPr>
          <p:cNvPr id="7" name="Footer Placeholder 6"/>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61905121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Text Box 2"/>
          <p:cNvSpPr txBox="1">
            <a:spLocks noChangeArrowheads="1"/>
          </p:cNvSpPr>
          <p:nvPr/>
        </p:nvSpPr>
        <p:spPr bwMode="auto">
          <a:xfrm>
            <a:off x="762000" y="152400"/>
            <a:ext cx="568777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hlink"/>
                </a:solidFill>
                <a:latin typeface="Times New Roman" panose="02020603050405020304" pitchFamily="18" charset="0"/>
              </a:rPr>
              <a:t>Algorithm </a:t>
            </a:r>
            <a:r>
              <a:rPr lang="en-US" altLang="en-US" sz="2000" i="1" dirty="0" smtClean="0">
                <a:latin typeface="Times New Roman" panose="02020603050405020304" pitchFamily="18" charset="0"/>
              </a:rPr>
              <a:t>Sender-site </a:t>
            </a:r>
            <a:r>
              <a:rPr lang="en-US" altLang="en-US" sz="2000" i="1" dirty="0">
                <a:latin typeface="Times New Roman" panose="02020603050405020304" pitchFamily="18" charset="0"/>
              </a:rPr>
              <a:t>Selective Repeat algorithm</a:t>
            </a:r>
          </a:p>
        </p:txBody>
      </p:sp>
      <p:pic>
        <p:nvPicPr>
          <p:cNvPr id="32563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5623" y="842965"/>
            <a:ext cx="6663928" cy="2128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5636" name="Rectangle 4"/>
          <p:cNvSpPr>
            <a:spLocks noChangeArrowheads="1"/>
          </p:cNvSpPr>
          <p:nvPr/>
        </p:nvSpPr>
        <p:spPr bwMode="auto">
          <a:xfrm>
            <a:off x="6543675" y="76202"/>
            <a:ext cx="241284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rPr>
              <a:t>(continued)</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119</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0429910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610600" cy="1143000"/>
          </a:xfrm>
        </p:spPr>
        <p:txBody>
          <a:bodyPr>
            <a:normAutofit/>
          </a:bodyPr>
          <a:lstStyle/>
          <a:p>
            <a:r>
              <a:rPr lang="en-US" dirty="0" smtClean="0"/>
              <a:t>2. Block Coding</a:t>
            </a:r>
            <a:endParaRPr lang="en-US" dirty="0"/>
          </a:p>
        </p:txBody>
      </p:sp>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a:p>
        </p:txBody>
      </p:sp>
      <p:sp>
        <p:nvSpPr>
          <p:cNvPr id="5" name="Content Placeholder 4"/>
          <p:cNvSpPr>
            <a:spLocks noGrp="1"/>
          </p:cNvSpPr>
          <p:nvPr>
            <p:ph sz="quarter" idx="1"/>
          </p:nvPr>
        </p:nvSpPr>
        <p:spPr>
          <a:xfrm>
            <a:off x="457200" y="990600"/>
            <a:ext cx="8382000" cy="5181600"/>
          </a:xfrm>
        </p:spPr>
        <p:txBody>
          <a:bodyPr>
            <a:normAutofit fontScale="92500"/>
          </a:bodyPr>
          <a:lstStyle/>
          <a:p>
            <a:pPr algn="just">
              <a:defRPr/>
            </a:pPr>
            <a:r>
              <a:rPr lang="en-US" altLang="en-US" sz="2400" dirty="0" smtClean="0">
                <a:latin typeface="Times New Roman" panose="02020603050405020304" pitchFamily="18" charset="0"/>
                <a:cs typeface="Times New Roman" panose="02020603050405020304" pitchFamily="18" charset="0"/>
              </a:rPr>
              <a:t>In block coding, we divide our message into blocks, each of k bits, called </a:t>
            </a:r>
            <a:r>
              <a:rPr lang="en-US" altLang="en-US" sz="2400" dirty="0" err="1" smtClean="0">
                <a:latin typeface="Times New Roman" panose="02020603050405020304" pitchFamily="18" charset="0"/>
                <a:cs typeface="Times New Roman" panose="02020603050405020304" pitchFamily="18" charset="0"/>
              </a:rPr>
              <a:t>datawords</a:t>
            </a:r>
            <a:r>
              <a:rPr lang="en-US" altLang="en-US" sz="2400" dirty="0" smtClean="0">
                <a:latin typeface="Times New Roman" panose="02020603050405020304" pitchFamily="18" charset="0"/>
                <a:cs typeface="Times New Roman" panose="02020603050405020304" pitchFamily="18" charset="0"/>
              </a:rPr>
              <a:t>. We add r redundant bits to each block to make the length n = k + r. The resulting n-bit blocks are called </a:t>
            </a:r>
            <a:r>
              <a:rPr lang="en-US" altLang="en-US" sz="2400" dirty="0" err="1" smtClean="0">
                <a:latin typeface="Times New Roman" panose="02020603050405020304" pitchFamily="18" charset="0"/>
                <a:cs typeface="Times New Roman" panose="02020603050405020304" pitchFamily="18" charset="0"/>
              </a:rPr>
              <a:t>codewords</a:t>
            </a:r>
            <a:r>
              <a:rPr lang="en-US" altLang="en-US" sz="2400" dirty="0" smtClean="0">
                <a:latin typeface="Times New Roman" panose="02020603050405020304" pitchFamily="18" charset="0"/>
                <a:cs typeface="Times New Roman" panose="02020603050405020304" pitchFamily="18" charset="0"/>
              </a:rPr>
              <a:t>.</a:t>
            </a:r>
          </a:p>
          <a:p>
            <a:pPr algn="just"/>
            <a:r>
              <a:rPr lang="en-US" dirty="0" smtClean="0">
                <a:latin typeface="Times New Roman" panose="02020603050405020304" pitchFamily="18" charset="0"/>
                <a:cs typeface="Times New Roman" panose="02020603050405020304" pitchFamily="18" charset="0"/>
              </a:rPr>
              <a:t>With k bits we can create a combination of 2^k data words and with n bits we can create a combination of 2^k </a:t>
            </a:r>
            <a:r>
              <a:rPr lang="en-US" dirty="0" err="1" smtClean="0">
                <a:latin typeface="Times New Roman" panose="02020603050405020304" pitchFamily="18" charset="0"/>
                <a:cs typeface="Times New Roman" panose="02020603050405020304" pitchFamily="18" charset="0"/>
              </a:rPr>
              <a:t>codewords</a:t>
            </a:r>
            <a:r>
              <a:rPr lang="en-US" dirty="0" smtClean="0">
                <a:latin typeface="Times New Roman" panose="02020603050405020304" pitchFamily="18" charset="0"/>
                <a:cs typeface="Times New Roman" panose="02020603050405020304" pitchFamily="18" charset="0"/>
              </a:rPr>
              <a:t>.</a:t>
            </a:r>
          </a:p>
          <a:p>
            <a:pPr algn="just"/>
            <a:r>
              <a:rPr lang="en-US" dirty="0" smtClean="0">
                <a:latin typeface="Times New Roman" panose="02020603050405020304" pitchFamily="18" charset="0"/>
                <a:cs typeface="Times New Roman" panose="02020603050405020304" pitchFamily="18" charset="0"/>
              </a:rPr>
              <a:t>In block coding same data word is always encoded using same code words that mean 2^n – 2^k </a:t>
            </a:r>
            <a:r>
              <a:rPr lang="en-US" dirty="0" err="1" smtClean="0">
                <a:latin typeface="Times New Roman" panose="02020603050405020304" pitchFamily="18" charset="0"/>
                <a:cs typeface="Times New Roman" panose="02020603050405020304" pitchFamily="18" charset="0"/>
              </a:rPr>
              <a:t>codewords</a:t>
            </a:r>
            <a:r>
              <a:rPr lang="en-US" dirty="0" smtClean="0">
                <a:latin typeface="Times New Roman" panose="02020603050405020304" pitchFamily="18" charset="0"/>
                <a:cs typeface="Times New Roman" panose="02020603050405020304" pitchFamily="18" charset="0"/>
              </a:rPr>
              <a:t> are not used. It is known as invalid or illegal </a:t>
            </a:r>
            <a:r>
              <a:rPr lang="en-US" dirty="0" err="1" smtClean="0">
                <a:latin typeface="Times New Roman" panose="02020603050405020304" pitchFamily="18" charset="0"/>
                <a:cs typeface="Times New Roman" panose="02020603050405020304" pitchFamily="18" charset="0"/>
              </a:rPr>
              <a:t>codewords</a:t>
            </a:r>
            <a:r>
              <a:rPr lang="en-US" dirty="0" smtClean="0">
                <a:latin typeface="Times New Roman" panose="02020603050405020304" pitchFamily="18" charset="0"/>
                <a:cs typeface="Times New Roman" panose="02020603050405020304" pitchFamily="18" charset="0"/>
              </a:rPr>
              <a:t>.</a:t>
            </a:r>
          </a:p>
          <a:p>
            <a:pPr algn="just"/>
            <a:r>
              <a:rPr lang="en-US" dirty="0" smtClean="0">
                <a:latin typeface="Times New Roman" panose="02020603050405020304" pitchFamily="18" charset="0"/>
                <a:cs typeface="Times New Roman" panose="02020603050405020304" pitchFamily="18" charset="0"/>
              </a:rPr>
              <a:t>Error Detection</a:t>
            </a:r>
            <a:r>
              <a:rPr lang="fr-FR" altLang="en-US" dirty="0" smtClean="0">
                <a:latin typeface="Times New Roman" panose="02020603050405020304" pitchFamily="18" charset="0"/>
                <a:cs typeface="Times New Roman" panose="02020603050405020304" pitchFamily="18" charset="0"/>
              </a:rPr>
              <a:t> </a:t>
            </a:r>
          </a:p>
          <a:p>
            <a:pPr algn="just"/>
            <a:r>
              <a:rPr lang="fr-FR" altLang="en-US" dirty="0" err="1" smtClean="0">
                <a:latin typeface="Times New Roman" panose="02020603050405020304" pitchFamily="18" charset="0"/>
                <a:cs typeface="Times New Roman" panose="02020603050405020304" pitchFamily="18" charset="0"/>
              </a:rPr>
              <a:t>Error</a:t>
            </a:r>
            <a:r>
              <a:rPr lang="fr-FR" altLang="en-US" dirty="0" smtClean="0">
                <a:latin typeface="Times New Roman" panose="02020603050405020304" pitchFamily="18" charset="0"/>
                <a:cs typeface="Times New Roman" panose="02020603050405020304" pitchFamily="18" charset="0"/>
              </a:rPr>
              <a:t> Correction</a:t>
            </a:r>
          </a:p>
          <a:p>
            <a:pPr algn="just"/>
            <a:r>
              <a:rPr lang="fr-FR" altLang="en-US" dirty="0" err="1" smtClean="0">
                <a:latin typeface="Times New Roman" panose="02020603050405020304" pitchFamily="18" charset="0"/>
                <a:cs typeface="Times New Roman" panose="02020603050405020304" pitchFamily="18" charset="0"/>
              </a:rPr>
              <a:t>Hamming</a:t>
            </a:r>
            <a:r>
              <a:rPr lang="fr-FR" altLang="en-US" dirty="0" smtClean="0">
                <a:latin typeface="Times New Roman" panose="02020603050405020304" pitchFamily="18" charset="0"/>
                <a:cs typeface="Times New Roman" panose="02020603050405020304" pitchFamily="18" charset="0"/>
              </a:rPr>
              <a:t> Distance</a:t>
            </a:r>
          </a:p>
          <a:p>
            <a:pPr algn="just"/>
            <a:r>
              <a:rPr lang="en-US" altLang="en-US" dirty="0" smtClean="0">
                <a:latin typeface="Times New Roman" panose="02020603050405020304" pitchFamily="18" charset="0"/>
                <a:cs typeface="Times New Roman" panose="02020603050405020304" pitchFamily="18" charset="0"/>
              </a:rPr>
              <a:t>Minimum Hamming Distance</a:t>
            </a:r>
          </a:p>
          <a:p>
            <a:pPr algn="just"/>
            <a:endParaRPr lang="en-US" dirty="0" smtClean="0">
              <a:latin typeface="Times New Roman" panose="02020603050405020304" pitchFamily="18" charset="0"/>
              <a:cs typeface="Times New Roman" panose="02020603050405020304" pitchFamily="18" charset="0"/>
            </a:endParaRPr>
          </a:p>
          <a:p>
            <a:pPr algn="just"/>
            <a:endParaRPr lang="en-US" dirty="0" smtClean="0">
              <a:latin typeface="Times New Roman" panose="02020603050405020304" pitchFamily="18" charset="0"/>
              <a:cs typeface="Times New Roman" panose="02020603050405020304" pitchFamily="18" charset="0"/>
            </a:endParaRPr>
          </a:p>
          <a:p>
            <a:pPr algn="just"/>
            <a:endParaRPr lang="en-US" dirty="0" smtClean="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Text Box 2"/>
          <p:cNvSpPr txBox="1">
            <a:spLocks noChangeArrowheads="1"/>
          </p:cNvSpPr>
          <p:nvPr/>
        </p:nvSpPr>
        <p:spPr bwMode="auto">
          <a:xfrm>
            <a:off x="1371601" y="228600"/>
            <a:ext cx="601158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hlink"/>
                </a:solidFill>
                <a:latin typeface="Times New Roman" panose="02020603050405020304" pitchFamily="18" charset="0"/>
              </a:rPr>
              <a:t>Algorithm </a:t>
            </a:r>
            <a:r>
              <a:rPr lang="en-US" altLang="en-US" sz="2000" i="1" dirty="0" smtClean="0">
                <a:latin typeface="Times New Roman" panose="02020603050405020304" pitchFamily="18" charset="0"/>
              </a:rPr>
              <a:t>Receiver-site </a:t>
            </a:r>
            <a:r>
              <a:rPr lang="en-US" altLang="en-US" sz="2000" i="1" dirty="0">
                <a:latin typeface="Times New Roman" panose="02020603050405020304" pitchFamily="18" charset="0"/>
              </a:rPr>
              <a:t>Selective Repeat algorithm</a:t>
            </a:r>
          </a:p>
        </p:txBody>
      </p:sp>
      <p:pic>
        <p:nvPicPr>
          <p:cNvPr id="32768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0625" y="609600"/>
            <a:ext cx="6753225"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120</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157459866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Text Box 2"/>
          <p:cNvSpPr txBox="1">
            <a:spLocks noChangeArrowheads="1"/>
          </p:cNvSpPr>
          <p:nvPr/>
        </p:nvSpPr>
        <p:spPr bwMode="auto">
          <a:xfrm>
            <a:off x="1371601" y="76200"/>
            <a:ext cx="601158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hlink"/>
                </a:solidFill>
                <a:latin typeface="Times New Roman" panose="02020603050405020304" pitchFamily="18" charset="0"/>
              </a:rPr>
              <a:t>Algorithm </a:t>
            </a:r>
            <a:r>
              <a:rPr lang="en-US" altLang="en-US" sz="2000" i="1" dirty="0" smtClean="0">
                <a:latin typeface="Times New Roman" panose="02020603050405020304" pitchFamily="18" charset="0"/>
              </a:rPr>
              <a:t>Receiver-site </a:t>
            </a:r>
            <a:r>
              <a:rPr lang="en-US" altLang="en-US" sz="2000" i="1" dirty="0">
                <a:latin typeface="Times New Roman" panose="02020603050405020304" pitchFamily="18" charset="0"/>
              </a:rPr>
              <a:t>Selective Repeat algorithm</a:t>
            </a:r>
          </a:p>
        </p:txBody>
      </p:sp>
      <p:pic>
        <p:nvPicPr>
          <p:cNvPr id="329731"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7300" y="685800"/>
            <a:ext cx="6738938"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121</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973681540"/>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9" name="Line 3"/>
          <p:cNvSpPr>
            <a:spLocks noChangeShapeType="1"/>
          </p:cNvSpPr>
          <p:nvPr/>
        </p:nvSpPr>
        <p:spPr bwMode="auto">
          <a:xfrm>
            <a:off x="1257300" y="9906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1780" name="Text Box 4"/>
          <p:cNvSpPr txBox="1">
            <a:spLocks noChangeArrowheads="1"/>
          </p:cNvSpPr>
          <p:nvPr/>
        </p:nvSpPr>
        <p:spPr bwMode="auto">
          <a:xfrm>
            <a:off x="1371601" y="381000"/>
            <a:ext cx="544347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Delivery </a:t>
            </a:r>
            <a:r>
              <a:rPr lang="en-US" altLang="en-US" sz="2000" i="1" dirty="0">
                <a:latin typeface="Times New Roman" panose="02020603050405020304" pitchFamily="18" charset="0"/>
              </a:rPr>
              <a:t>of data in Selective Repeat ARQ</a:t>
            </a:r>
          </a:p>
        </p:txBody>
      </p:sp>
      <p:pic>
        <p:nvPicPr>
          <p:cNvPr id="33178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232" y="2574927"/>
            <a:ext cx="5903119" cy="184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122</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80581981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3833" name="Rectangle 9"/>
          <p:cNvSpPr>
            <a:spLocks noChangeArrowheads="1"/>
          </p:cNvSpPr>
          <p:nvPr/>
        </p:nvSpPr>
        <p:spPr bwMode="auto">
          <a:xfrm>
            <a:off x="533400" y="1143001"/>
            <a:ext cx="8229600" cy="526297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dirty="0">
                <a:latin typeface="Times New Roman" panose="02020603050405020304" pitchFamily="18" charset="0"/>
              </a:rPr>
              <a:t>This example is similar to </a:t>
            </a:r>
            <a:r>
              <a:rPr lang="en-US" altLang="en-US" sz="2800" i="1" dirty="0" smtClean="0">
                <a:latin typeface="Times New Roman" panose="02020603050405020304" pitchFamily="18" charset="0"/>
              </a:rPr>
              <a:t>Example in </a:t>
            </a:r>
            <a:r>
              <a:rPr lang="en-US" altLang="en-US" sz="2800" i="1" dirty="0">
                <a:latin typeface="Times New Roman" panose="02020603050405020304" pitchFamily="18" charset="0"/>
              </a:rPr>
              <a:t>which frame 1 is lost. We show how Selective Repeat behaves in this case. </a:t>
            </a:r>
            <a:r>
              <a:rPr lang="en-US" altLang="en-US" sz="2800" i="1" dirty="0" smtClean="0">
                <a:latin typeface="Times New Roman" panose="02020603050405020304" pitchFamily="18" charset="0"/>
              </a:rPr>
              <a:t>Figure shows </a:t>
            </a:r>
            <a:r>
              <a:rPr lang="en-US" altLang="en-US" sz="2800" i="1" dirty="0">
                <a:latin typeface="Times New Roman" panose="02020603050405020304" pitchFamily="18" charset="0"/>
              </a:rPr>
              <a:t>the situation. One main difference is the number of timers. Here, each frame sent or resent needs a timer, which means that the timers need to be numbered (0, 1, 2, and 3). The timer for frame 0 starts at the first request, but stops when the ACK for this frame arrives. The timer for frame 1 starts at the second request, restarts when a NAK arrives, and finally stops when the last ACK arrives. The other two timers start when the corresponding frames are sent and stop at the last arrival event.</a:t>
            </a:r>
          </a:p>
        </p:txBody>
      </p:sp>
      <p:sp>
        <p:nvSpPr>
          <p:cNvPr id="333834" name="Text Box 11"/>
          <p:cNvSpPr txBox="1">
            <a:spLocks noChangeArrowheads="1"/>
          </p:cNvSpPr>
          <p:nvPr/>
        </p:nvSpPr>
        <p:spPr bwMode="auto">
          <a:xfrm>
            <a:off x="609601" y="101025"/>
            <a:ext cx="387864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dirty="0" smtClean="0">
                <a:solidFill>
                  <a:schemeClr val="hlink"/>
                </a:solidFill>
                <a:latin typeface="Times New Roman" panose="02020603050405020304" pitchFamily="18" charset="0"/>
              </a:rPr>
              <a:t>Example</a:t>
            </a:r>
            <a:endParaRPr lang="en-US" altLang="en-US" i="1" dirty="0">
              <a:solidFill>
                <a:schemeClr val="hlink"/>
              </a:solidFill>
              <a:latin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123</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23480513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5881" name="Rectangle 9"/>
          <p:cNvSpPr>
            <a:spLocks noChangeArrowheads="1"/>
          </p:cNvSpPr>
          <p:nvPr/>
        </p:nvSpPr>
        <p:spPr bwMode="auto">
          <a:xfrm>
            <a:off x="457200" y="1143001"/>
            <a:ext cx="8305800" cy="526297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dirty="0">
                <a:latin typeface="Times New Roman" panose="02020603050405020304" pitchFamily="18" charset="0"/>
              </a:rPr>
              <a:t>At the receiver site we need to distinguish between the acceptance of a frame and its delivery to the network layer. At the second arrival, frame 2 arrives and is stored and marked, but it cannot be delivered because frame 1 is missing. At the next arrival, frame 3 arrives and is marked and stored, but still none of the frames can be delivered. Only at the last arrival, when finally a copy of frame 1 arrives, can frames 1, 2, and 3 be delivered to the network layer. There are two conditions for the delivery of frames to the network layer: First, a set of consecutive frames must have arrived. Second, the set starts from the beginning of the window. </a:t>
            </a:r>
          </a:p>
        </p:txBody>
      </p:sp>
      <p:sp>
        <p:nvSpPr>
          <p:cNvPr id="335882" name="Text Box 10"/>
          <p:cNvSpPr txBox="1">
            <a:spLocks noChangeArrowheads="1"/>
          </p:cNvSpPr>
          <p:nvPr/>
        </p:nvSpPr>
        <p:spPr bwMode="auto">
          <a:xfrm>
            <a:off x="457200" y="177225"/>
            <a:ext cx="601630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dirty="0">
                <a:solidFill>
                  <a:schemeClr val="hlink"/>
                </a:solidFill>
                <a:latin typeface="Times New Roman" panose="02020603050405020304" pitchFamily="18" charset="0"/>
              </a:rPr>
              <a:t>Example </a:t>
            </a:r>
            <a:r>
              <a:rPr lang="en-US" altLang="en-US" i="1" dirty="0" smtClean="0">
                <a:solidFill>
                  <a:schemeClr val="hlink"/>
                </a:solidFill>
                <a:latin typeface="Times New Roman" panose="02020603050405020304" pitchFamily="18" charset="0"/>
              </a:rPr>
              <a:t>(</a:t>
            </a:r>
            <a:r>
              <a:rPr lang="en-US" altLang="en-US" i="1" dirty="0">
                <a:solidFill>
                  <a:schemeClr val="hlink"/>
                </a:solidFill>
                <a:latin typeface="Times New Roman" panose="02020603050405020304" pitchFamily="18" charset="0"/>
              </a:rPr>
              <a:t>continued)</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124</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1473793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29" name="Rectangle 9"/>
          <p:cNvSpPr>
            <a:spLocks noChangeArrowheads="1"/>
          </p:cNvSpPr>
          <p:nvPr/>
        </p:nvSpPr>
        <p:spPr bwMode="auto">
          <a:xfrm>
            <a:off x="457200" y="1066800"/>
            <a:ext cx="8229600" cy="48320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dirty="0">
                <a:latin typeface="Times New Roman" panose="02020603050405020304" pitchFamily="18" charset="0"/>
              </a:rPr>
              <a:t>Another important point is that a NAK is sent after the second arrival, but not after the third, although both situations look the same. The reason is that the protocol does not want to crowd the network with unnecessary NAKs and unnecessary resent frames. The second NAK would still be NAK1 to inform the sender to resend frame 1 again; this has already been done. The first NAK sent is remembered (using the </a:t>
            </a:r>
            <a:r>
              <a:rPr lang="en-US" altLang="en-US" sz="2800" i="1" dirty="0" err="1">
                <a:latin typeface="Times New Roman" panose="02020603050405020304" pitchFamily="18" charset="0"/>
              </a:rPr>
              <a:t>nakSent</a:t>
            </a:r>
            <a:r>
              <a:rPr lang="en-US" altLang="en-US" sz="2800" i="1" dirty="0">
                <a:latin typeface="Times New Roman" panose="02020603050405020304" pitchFamily="18" charset="0"/>
              </a:rPr>
              <a:t> variable) and is not sent again until the frame slides. A NAK is sent once for each window position and defines the first slot in the window.</a:t>
            </a:r>
          </a:p>
        </p:txBody>
      </p:sp>
      <p:sp>
        <p:nvSpPr>
          <p:cNvPr id="337930" name="Text Box 10"/>
          <p:cNvSpPr txBox="1">
            <a:spLocks noChangeArrowheads="1"/>
          </p:cNvSpPr>
          <p:nvPr/>
        </p:nvSpPr>
        <p:spPr bwMode="auto">
          <a:xfrm>
            <a:off x="533400" y="101025"/>
            <a:ext cx="601630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dirty="0">
                <a:solidFill>
                  <a:schemeClr val="hlink"/>
                </a:solidFill>
                <a:latin typeface="Times New Roman" panose="02020603050405020304" pitchFamily="18" charset="0"/>
              </a:rPr>
              <a:t>Example </a:t>
            </a:r>
            <a:r>
              <a:rPr lang="en-US" altLang="en-US" i="1" dirty="0" smtClean="0">
                <a:solidFill>
                  <a:schemeClr val="hlink"/>
                </a:solidFill>
                <a:latin typeface="Times New Roman" panose="02020603050405020304" pitchFamily="18" charset="0"/>
              </a:rPr>
              <a:t>(</a:t>
            </a:r>
            <a:r>
              <a:rPr lang="en-US" altLang="en-US" i="1" dirty="0">
                <a:solidFill>
                  <a:schemeClr val="hlink"/>
                </a:solidFill>
                <a:latin typeface="Times New Roman" panose="02020603050405020304" pitchFamily="18" charset="0"/>
              </a:rPr>
              <a:t>continued)</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125</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6410973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9977" name="Rectangle 9"/>
          <p:cNvSpPr>
            <a:spLocks noChangeArrowheads="1"/>
          </p:cNvSpPr>
          <p:nvPr/>
        </p:nvSpPr>
        <p:spPr bwMode="auto">
          <a:xfrm>
            <a:off x="457200" y="1066800"/>
            <a:ext cx="8153400" cy="310854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dirty="0">
                <a:latin typeface="Times New Roman" panose="02020603050405020304" pitchFamily="18" charset="0"/>
              </a:rPr>
              <a:t>The next point is about the ACKs. Notice that only two ACKs are sent here. The first one acknowledges only the first frame; the second one acknowledges three frames. In Selective Repeat, ACKs are sent when data are delivered to the network layer. If the data belonging to n frames are delivered in one shot, only one ACK is sent for all of them.</a:t>
            </a:r>
          </a:p>
        </p:txBody>
      </p:sp>
      <p:sp>
        <p:nvSpPr>
          <p:cNvPr id="339978" name="Text Box 10"/>
          <p:cNvSpPr txBox="1">
            <a:spLocks noChangeArrowheads="1"/>
          </p:cNvSpPr>
          <p:nvPr/>
        </p:nvSpPr>
        <p:spPr bwMode="auto">
          <a:xfrm>
            <a:off x="457201" y="177225"/>
            <a:ext cx="6172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dirty="0">
                <a:solidFill>
                  <a:schemeClr val="hlink"/>
                </a:solidFill>
                <a:latin typeface="Times New Roman" panose="02020603050405020304" pitchFamily="18" charset="0"/>
              </a:rPr>
              <a:t>Example </a:t>
            </a:r>
            <a:r>
              <a:rPr lang="en-US" altLang="en-US" i="1" dirty="0" smtClean="0">
                <a:solidFill>
                  <a:schemeClr val="hlink"/>
                </a:solidFill>
                <a:latin typeface="Times New Roman" panose="02020603050405020304" pitchFamily="18" charset="0"/>
              </a:rPr>
              <a:t>(</a:t>
            </a:r>
            <a:r>
              <a:rPr lang="en-US" altLang="en-US" i="1" dirty="0">
                <a:solidFill>
                  <a:schemeClr val="hlink"/>
                </a:solidFill>
                <a:latin typeface="Times New Roman" panose="02020603050405020304" pitchFamily="18" charset="0"/>
              </a:rPr>
              <a:t>continued)</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126</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29049497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9" name="Line 3"/>
          <p:cNvSpPr>
            <a:spLocks noChangeShapeType="1"/>
          </p:cNvSpPr>
          <p:nvPr/>
        </p:nvSpPr>
        <p:spPr bwMode="auto">
          <a:xfrm>
            <a:off x="1257300" y="9906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2020" name="Text Box 4"/>
          <p:cNvSpPr txBox="1">
            <a:spLocks noChangeArrowheads="1"/>
          </p:cNvSpPr>
          <p:nvPr/>
        </p:nvSpPr>
        <p:spPr bwMode="auto">
          <a:xfrm>
            <a:off x="1371600" y="381000"/>
            <a:ext cx="26140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Flow diagram</a:t>
            </a:r>
            <a:endParaRPr lang="en-US" altLang="en-US" sz="2000" i="1" dirty="0">
              <a:latin typeface="Times New Roman" panose="02020603050405020304" pitchFamily="18" charset="0"/>
            </a:endParaRPr>
          </a:p>
        </p:txBody>
      </p:sp>
      <p:pic>
        <p:nvPicPr>
          <p:cNvPr id="34202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4760" y="1219200"/>
            <a:ext cx="5142309" cy="4783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127</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297119918"/>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7" name="Line 3"/>
          <p:cNvSpPr>
            <a:spLocks noChangeShapeType="1"/>
          </p:cNvSpPr>
          <p:nvPr/>
        </p:nvSpPr>
        <p:spPr bwMode="auto">
          <a:xfrm>
            <a:off x="1257300" y="9906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4068" name="Text Box 4"/>
          <p:cNvSpPr txBox="1">
            <a:spLocks noChangeArrowheads="1"/>
          </p:cNvSpPr>
          <p:nvPr/>
        </p:nvSpPr>
        <p:spPr bwMode="auto">
          <a:xfrm>
            <a:off x="1371600" y="381000"/>
            <a:ext cx="59083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Design </a:t>
            </a:r>
            <a:r>
              <a:rPr lang="en-US" altLang="en-US" sz="2000" i="1" dirty="0">
                <a:latin typeface="Times New Roman" panose="02020603050405020304" pitchFamily="18" charset="0"/>
              </a:rPr>
              <a:t>of piggybacking in Go-Back-N ARQ</a:t>
            </a:r>
          </a:p>
        </p:txBody>
      </p:sp>
      <p:pic>
        <p:nvPicPr>
          <p:cNvPr id="34407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75414" y="1066800"/>
            <a:ext cx="5020786" cy="5326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128</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157020147"/>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610600" cy="1143000"/>
          </a:xfrm>
        </p:spPr>
        <p:txBody>
          <a:bodyPr>
            <a:normAutofit/>
          </a:bodyPr>
          <a:lstStyle/>
          <a:p>
            <a:r>
              <a:rPr lang="en-US" dirty="0" smtClean="0"/>
              <a:t>Piggybacking</a:t>
            </a:r>
            <a:endParaRPr lang="en-US" dirty="0"/>
          </a:p>
        </p:txBody>
      </p:sp>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129</a:t>
            </a:fld>
            <a:endParaRPr lang="en-US"/>
          </a:p>
        </p:txBody>
      </p:sp>
      <p:sp>
        <p:nvSpPr>
          <p:cNvPr id="5" name="Content Placeholder 4"/>
          <p:cNvSpPr>
            <a:spLocks noGrp="1"/>
          </p:cNvSpPr>
          <p:nvPr>
            <p:ph sz="quarter" idx="1"/>
          </p:nvPr>
        </p:nvSpPr>
        <p:spPr>
          <a:xfrm>
            <a:off x="457200" y="685800"/>
            <a:ext cx="8382000" cy="5791200"/>
          </a:xfrm>
        </p:spPr>
        <p:txBody>
          <a:bodyPr>
            <a:normAutofit/>
          </a:bodyPr>
          <a:lstStyle/>
          <a:p>
            <a:pPr algn="just">
              <a:defRPr/>
            </a:pPr>
            <a:r>
              <a:rPr lang="en-US" altLang="en-US" sz="2400" dirty="0" smtClean="0">
                <a:latin typeface="Times New Roman" panose="02020603050405020304" pitchFamily="18" charset="0"/>
              </a:rPr>
              <a:t>In all previous example we have seen unidirectional communication.</a:t>
            </a:r>
          </a:p>
          <a:p>
            <a:pPr algn="just">
              <a:defRPr/>
            </a:pPr>
            <a:r>
              <a:rPr lang="en-US" altLang="en-US" sz="2400" dirty="0" smtClean="0">
                <a:latin typeface="Times New Roman" panose="02020603050405020304" pitchFamily="18" charset="0"/>
              </a:rPr>
              <a:t>If we wants to do bidirectional communication then there must be some mechanism to do flow control.</a:t>
            </a:r>
          </a:p>
          <a:p>
            <a:pPr algn="just">
              <a:defRPr/>
            </a:pPr>
            <a:r>
              <a:rPr lang="en-US" altLang="en-US" sz="2400" dirty="0" smtClean="0">
                <a:latin typeface="Times New Roman" panose="02020603050405020304" pitchFamily="18" charset="0"/>
              </a:rPr>
              <a:t>We can do by using two window at both the side sender as well as receiver side.</a:t>
            </a:r>
          </a:p>
          <a:p>
            <a:pPr algn="just">
              <a:defRPr/>
            </a:pPr>
            <a:r>
              <a:rPr lang="en-US" altLang="en-US" sz="2400" dirty="0" smtClean="0">
                <a:latin typeface="Times New Roman" panose="02020603050405020304" pitchFamily="18" charset="0"/>
              </a:rPr>
              <a:t>Here sender is sending data to receiver and receiver is sending to sender vice versa. But receiver or sender will not send an acknowledgement directly after receiving frame. They will wait for next frame and hooked acknowledgement with next outgoing frame. </a:t>
            </a:r>
          </a:p>
          <a:p>
            <a:pPr>
              <a:defRPr/>
            </a:pPr>
            <a:r>
              <a:rPr lang="en-US" altLang="en-US" sz="2400" dirty="0" smtClean="0">
                <a:latin typeface="Times New Roman" panose="02020603050405020304" pitchFamily="18" charset="0"/>
              </a:rPr>
              <a:t>Hooking of acknowledgement with next going frame is called  piggybacking.</a:t>
            </a:r>
            <a:br>
              <a:rPr lang="en-US" altLang="en-US" sz="2400" dirty="0" smtClean="0">
                <a:latin typeface="Times New Roman" panose="02020603050405020304" pitchFamily="18" charset="0"/>
              </a:rPr>
            </a:br>
            <a:endParaRPr lang="en-US" altLang="en-US" sz="2400" dirty="0" smtClean="0">
              <a:latin typeface="Times New Roman" panose="02020603050405020304" pitchFamily="18" charset="0"/>
            </a:endParaRPr>
          </a:p>
          <a:p>
            <a:pPr algn="just">
              <a:defRPr/>
            </a:pPr>
            <a:endParaRPr lang="en-US" altLang="en-US" sz="2400" dirty="0" smtClean="0">
              <a:latin typeface="Times New Roman" panose="02020603050405020304" pitchFamily="18" charset="0"/>
            </a:endParaRPr>
          </a:p>
          <a:p>
            <a:pPr algn="just">
              <a:defRPr/>
            </a:pPr>
            <a:endParaRPr lang="en-US" altLang="en-US" sz="2400" dirty="0" smtClean="0">
              <a:latin typeface="Times New Roman" panose="02020603050405020304" pitchFamily="18" charset="0"/>
            </a:endParaRPr>
          </a:p>
          <a:p>
            <a:pPr algn="just">
              <a:defRPr/>
            </a:pPr>
            <a:endParaRPr lang="en-US" altLang="en-US" sz="2400" dirty="0" smtClean="0">
              <a:latin typeface="Times New Roman" panose="02020603050405020304" pitchFamily="18" charset="0"/>
            </a:endParaRPr>
          </a:p>
          <a:p>
            <a:pPr algn="just">
              <a:defRPr/>
            </a:pPr>
            <a:endParaRPr lang="en-US" altLang="en-US" sz="2400" dirty="0" smtClean="0">
              <a:latin typeface="Times New Roman" panose="02020603050405020304" pitchFamily="18" charset="0"/>
            </a:endParaRPr>
          </a:p>
          <a:p>
            <a:pPr algn="just">
              <a:defRPr/>
            </a:pPr>
            <a:endParaRPr lang="en-US" altLang="en-US" sz="2400" dirty="0" smtClean="0">
              <a:latin typeface="Times New Roman" panose="02020603050405020304" pitchFamily="18" charset="0"/>
            </a:endParaRPr>
          </a:p>
          <a:p>
            <a:pPr algn="just">
              <a:buFontTx/>
              <a:buChar char="-"/>
              <a:defRPr/>
            </a:pPr>
            <a:endParaRPr lang="en-US" dirty="0" smtClean="0"/>
          </a:p>
          <a:p>
            <a:pPr algn="just">
              <a:defRPr/>
            </a:pPr>
            <a:endParaRPr lang="en-US" dirty="0" smtClean="0"/>
          </a:p>
          <a:p>
            <a:pPr algn="just"/>
            <a:endParaRPr lang="en-US" dirty="0" smtClean="0"/>
          </a:p>
          <a:p>
            <a:pPr algn="just"/>
            <a:endParaRPr lang="en-US" dirty="0" smtClean="0"/>
          </a:p>
          <a:p>
            <a:pPr algn="just"/>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Text Box 4"/>
          <p:cNvSpPr txBox="1">
            <a:spLocks noChangeArrowheads="1"/>
          </p:cNvSpPr>
          <p:nvPr/>
        </p:nvSpPr>
        <p:spPr bwMode="auto">
          <a:xfrm>
            <a:off x="762000" y="762000"/>
            <a:ext cx="63543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a:t>
            </a:r>
            <a:r>
              <a:rPr lang="en-US" altLang="en-US" sz="2000" i="1" dirty="0" err="1" smtClean="0">
                <a:latin typeface="Times New Roman" panose="02020603050405020304" pitchFamily="18" charset="0"/>
              </a:rPr>
              <a:t>Datawords</a:t>
            </a:r>
            <a:r>
              <a:rPr lang="en-US" altLang="en-US" sz="2000" i="1" dirty="0" smtClean="0">
                <a:latin typeface="Times New Roman" panose="02020603050405020304" pitchFamily="18" charset="0"/>
              </a:rPr>
              <a:t> </a:t>
            </a:r>
            <a:r>
              <a:rPr lang="en-US" altLang="en-US" sz="2000" i="1" dirty="0">
                <a:latin typeface="Times New Roman" panose="02020603050405020304" pitchFamily="18" charset="0"/>
              </a:rPr>
              <a:t>and </a:t>
            </a:r>
            <a:r>
              <a:rPr lang="en-US" altLang="en-US" sz="2000" i="1" dirty="0" err="1">
                <a:latin typeface="Times New Roman" panose="02020603050405020304" pitchFamily="18" charset="0"/>
              </a:rPr>
              <a:t>codewords</a:t>
            </a:r>
            <a:r>
              <a:rPr lang="en-US" altLang="en-US" sz="2000" i="1" dirty="0">
                <a:latin typeface="Times New Roman" panose="02020603050405020304" pitchFamily="18" charset="0"/>
              </a:rPr>
              <a:t> in block coding</a:t>
            </a:r>
          </a:p>
        </p:txBody>
      </p:sp>
      <p:pic>
        <p:nvPicPr>
          <p:cNvPr id="3072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9991" y="2479677"/>
            <a:ext cx="5313759" cy="262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2770775873"/>
      </p:ext>
    </p:extLst>
  </p:cSld>
  <p:clrMapOvr>
    <a:masterClrMapping/>
  </p:clrMapOvr>
  <p:transition spd="slow"/>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8153400" cy="884238"/>
          </a:xfrm>
        </p:spPr>
        <p:txBody>
          <a:bodyPr>
            <a:normAutofit fontScale="90000"/>
          </a:bodyPr>
          <a:lstStyle/>
          <a:p>
            <a:r>
              <a:rPr lang="en-US" dirty="0" smtClean="0"/>
              <a:t>Comparison of sliding window protocol</a:t>
            </a:r>
            <a:endParaRPr lang="en-US" dirty="0"/>
          </a:p>
        </p:txBody>
      </p:sp>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130</a:t>
            </a:fld>
            <a:endParaRPr lang="en-US"/>
          </a:p>
        </p:txBody>
      </p:sp>
      <p:pic>
        <p:nvPicPr>
          <p:cNvPr id="5122" name="Picture 2"/>
          <p:cNvPicPr>
            <a:picLocks noChangeAspect="1" noChangeArrowheads="1"/>
          </p:cNvPicPr>
          <p:nvPr/>
        </p:nvPicPr>
        <p:blipFill>
          <a:blip r:embed="rId2"/>
          <a:srcRect/>
          <a:stretch>
            <a:fillRect/>
          </a:stretch>
        </p:blipFill>
        <p:spPr bwMode="auto">
          <a:xfrm>
            <a:off x="1143000" y="1219200"/>
            <a:ext cx="7162800" cy="4940529"/>
          </a:xfrm>
          <a:prstGeom prst="rect">
            <a:avLst/>
          </a:prstGeom>
          <a:noFill/>
          <a:ln w="9525">
            <a:noFill/>
            <a:miter lim="800000"/>
            <a:headEnd/>
            <a:tailEnd/>
          </a:ln>
          <a:effec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131</a:t>
            </a:fld>
            <a:endParaRPr lang="en-US"/>
          </a:p>
        </p:txBody>
      </p:sp>
      <p:sp>
        <p:nvSpPr>
          <p:cNvPr id="5" name="Content Placeholder 4"/>
          <p:cNvSpPr>
            <a:spLocks noGrp="1"/>
          </p:cNvSpPr>
          <p:nvPr>
            <p:ph sz="quarter" idx="1"/>
          </p:nvPr>
        </p:nvSpPr>
        <p:spPr>
          <a:xfrm>
            <a:off x="3429000" y="2971800"/>
            <a:ext cx="2743200" cy="838200"/>
          </a:xfrm>
        </p:spPr>
        <p:txBody>
          <a:bodyPr>
            <a:noAutofit/>
          </a:bodyPr>
          <a:lstStyle/>
          <a:p>
            <a:pPr>
              <a:buNone/>
            </a:pPr>
            <a:r>
              <a:rPr lang="en-US" sz="4800" dirty="0" smtClean="0">
                <a:solidFill>
                  <a:schemeClr val="accent1"/>
                </a:solidFill>
              </a:rPr>
              <a:t>Thank You</a:t>
            </a:r>
            <a:endParaRPr lang="en-US" sz="4800" dirty="0">
              <a:solidFill>
                <a:schemeClr val="accen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7" name="Rectangle 9"/>
          <p:cNvSpPr>
            <a:spLocks noChangeArrowheads="1"/>
          </p:cNvSpPr>
          <p:nvPr/>
        </p:nvSpPr>
        <p:spPr bwMode="auto">
          <a:xfrm>
            <a:off x="146304" y="1208544"/>
            <a:ext cx="8769096" cy="230832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400" dirty="0">
                <a:latin typeface="Times New Roman" panose="02020603050405020304" pitchFamily="18" charset="0"/>
              </a:rPr>
              <a:t>The 4B/5B block coding discussed in </a:t>
            </a:r>
            <a:r>
              <a:rPr lang="en-US" altLang="en-US" sz="2400" dirty="0" smtClean="0">
                <a:latin typeface="Times New Roman" panose="02020603050405020304" pitchFamily="18" charset="0"/>
              </a:rPr>
              <a:t>previous unit is </a:t>
            </a:r>
            <a:r>
              <a:rPr lang="en-US" altLang="en-US" sz="2400" dirty="0">
                <a:latin typeface="Times New Roman" panose="02020603050405020304" pitchFamily="18" charset="0"/>
              </a:rPr>
              <a:t>a good example of this type of coding. In this coding scheme, </a:t>
            </a:r>
            <a:br>
              <a:rPr lang="en-US" altLang="en-US" sz="2400" dirty="0">
                <a:latin typeface="Times New Roman" panose="02020603050405020304" pitchFamily="18" charset="0"/>
              </a:rPr>
            </a:br>
            <a:r>
              <a:rPr lang="en-US" altLang="en-US" sz="2400" dirty="0">
                <a:latin typeface="Times New Roman" panose="02020603050405020304" pitchFamily="18" charset="0"/>
              </a:rPr>
              <a:t>k = 4 and n = 5. As we saw, we have 2</a:t>
            </a:r>
            <a:r>
              <a:rPr lang="en-US" altLang="en-US" sz="2400" baseline="30000" dirty="0">
                <a:latin typeface="Times New Roman" panose="02020603050405020304" pitchFamily="18" charset="0"/>
              </a:rPr>
              <a:t>k</a:t>
            </a:r>
            <a:r>
              <a:rPr lang="en-US" altLang="en-US" sz="2400" dirty="0">
                <a:latin typeface="Times New Roman" panose="02020603050405020304" pitchFamily="18" charset="0"/>
              </a:rPr>
              <a:t> = 16 </a:t>
            </a:r>
            <a:r>
              <a:rPr lang="en-US" altLang="en-US" sz="2400" dirty="0" err="1">
                <a:latin typeface="Times New Roman" panose="02020603050405020304" pitchFamily="18" charset="0"/>
              </a:rPr>
              <a:t>datawords</a:t>
            </a:r>
            <a:r>
              <a:rPr lang="en-US" altLang="en-US" sz="2400" dirty="0">
                <a:latin typeface="Times New Roman" panose="02020603050405020304" pitchFamily="18" charset="0"/>
              </a:rPr>
              <a:t> and 2</a:t>
            </a:r>
            <a:r>
              <a:rPr lang="en-US" altLang="en-US" sz="2400" baseline="30000" dirty="0">
                <a:latin typeface="Times New Roman" panose="02020603050405020304" pitchFamily="18" charset="0"/>
              </a:rPr>
              <a:t>n</a:t>
            </a:r>
            <a:r>
              <a:rPr lang="en-US" altLang="en-US" sz="2400" dirty="0">
                <a:latin typeface="Times New Roman" panose="02020603050405020304" pitchFamily="18" charset="0"/>
              </a:rPr>
              <a:t> = 32 </a:t>
            </a:r>
            <a:r>
              <a:rPr lang="en-US" altLang="en-US" sz="2400" dirty="0" err="1">
                <a:latin typeface="Times New Roman" panose="02020603050405020304" pitchFamily="18" charset="0"/>
              </a:rPr>
              <a:t>codewords</a:t>
            </a:r>
            <a:r>
              <a:rPr lang="en-US" altLang="en-US" sz="2400" dirty="0">
                <a:latin typeface="Times New Roman" panose="02020603050405020304" pitchFamily="18" charset="0"/>
              </a:rPr>
              <a:t>. We saw that 16 out of 32 </a:t>
            </a:r>
            <a:r>
              <a:rPr lang="en-US" altLang="en-US" sz="2400" dirty="0" err="1">
                <a:latin typeface="Times New Roman" panose="02020603050405020304" pitchFamily="18" charset="0"/>
              </a:rPr>
              <a:t>codewords</a:t>
            </a:r>
            <a:r>
              <a:rPr lang="en-US" altLang="en-US" sz="2400" dirty="0">
                <a:latin typeface="Times New Roman" panose="02020603050405020304" pitchFamily="18" charset="0"/>
              </a:rPr>
              <a:t> are used for message transfer and the rest are either used for other purposes or unused.</a:t>
            </a:r>
          </a:p>
        </p:txBody>
      </p:sp>
      <p:sp>
        <p:nvSpPr>
          <p:cNvPr id="32778" name="Text Box 11"/>
          <p:cNvSpPr txBox="1">
            <a:spLocks noChangeArrowheads="1"/>
          </p:cNvSpPr>
          <p:nvPr/>
        </p:nvSpPr>
        <p:spPr bwMode="auto">
          <a:xfrm>
            <a:off x="384976" y="329625"/>
            <a:ext cx="17924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dirty="0">
                <a:solidFill>
                  <a:schemeClr val="hlink"/>
                </a:solidFill>
                <a:latin typeface="Times New Roman" panose="02020603050405020304" pitchFamily="18" charset="0"/>
              </a:rPr>
              <a:t>Example </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14</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202824955"/>
      </p:ext>
    </p:extLst>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610600" cy="1143000"/>
          </a:xfrm>
        </p:spPr>
        <p:txBody>
          <a:bodyPr>
            <a:normAutofit/>
          </a:bodyPr>
          <a:lstStyle/>
          <a:p>
            <a:r>
              <a:rPr lang="en-US" dirty="0" smtClean="0"/>
              <a:t>Error Detection</a:t>
            </a:r>
            <a:endParaRPr lang="en-US" dirty="0"/>
          </a:p>
        </p:txBody>
      </p:sp>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15</a:t>
            </a:fld>
            <a:endParaRPr lang="en-US"/>
          </a:p>
        </p:txBody>
      </p:sp>
      <p:sp>
        <p:nvSpPr>
          <p:cNvPr id="5" name="Content Placeholder 4"/>
          <p:cNvSpPr>
            <a:spLocks noGrp="1"/>
          </p:cNvSpPr>
          <p:nvPr>
            <p:ph sz="quarter" idx="1"/>
          </p:nvPr>
        </p:nvSpPr>
        <p:spPr>
          <a:xfrm>
            <a:off x="457200" y="990600"/>
            <a:ext cx="8382000" cy="5181600"/>
          </a:xfrm>
        </p:spPr>
        <p:txBody>
          <a:bodyPr>
            <a:normAutofit/>
          </a:bodyPr>
          <a:lstStyle/>
          <a:p>
            <a:pPr algn="just">
              <a:defRPr/>
            </a:pPr>
            <a:r>
              <a:rPr lang="en-US" altLang="en-US" sz="2400" dirty="0" smtClean="0">
                <a:latin typeface="Times New Roman" panose="02020603050405020304" pitchFamily="18" charset="0"/>
                <a:cs typeface="Times New Roman" panose="02020603050405020304" pitchFamily="18" charset="0"/>
              </a:rPr>
              <a:t>In Block coding error detection is possible if following two condition met.</a:t>
            </a:r>
          </a:p>
          <a:p>
            <a:pPr algn="just">
              <a:buFontTx/>
              <a:buChar char="-"/>
              <a:defRPr/>
            </a:pPr>
            <a:r>
              <a:rPr lang="en-US" altLang="en-US" sz="2400" dirty="0" smtClean="0">
                <a:latin typeface="Times New Roman" panose="02020603050405020304" pitchFamily="18" charset="0"/>
                <a:cs typeface="Times New Roman" panose="02020603050405020304" pitchFamily="18" charset="0"/>
              </a:rPr>
              <a:t>The receiver has a list of valid </a:t>
            </a:r>
            <a:r>
              <a:rPr lang="en-US" altLang="en-US" sz="2400" dirty="0" err="1" smtClean="0">
                <a:latin typeface="Times New Roman" panose="02020603050405020304" pitchFamily="18" charset="0"/>
                <a:cs typeface="Times New Roman" panose="02020603050405020304" pitchFamily="18" charset="0"/>
              </a:rPr>
              <a:t>codewords</a:t>
            </a:r>
            <a:endParaRPr lang="en-US" altLang="en-US" sz="2400" dirty="0" smtClean="0">
              <a:latin typeface="Times New Roman" panose="02020603050405020304" pitchFamily="18" charset="0"/>
              <a:cs typeface="Times New Roman" panose="02020603050405020304" pitchFamily="18" charset="0"/>
            </a:endParaRPr>
          </a:p>
          <a:p>
            <a:pPr algn="just">
              <a:buFontTx/>
              <a:buChar char="-"/>
              <a:defRPr/>
            </a:pPr>
            <a:r>
              <a:rPr lang="en-US" altLang="en-US" sz="2400" dirty="0" smtClean="0">
                <a:latin typeface="Times New Roman" panose="02020603050405020304" pitchFamily="18" charset="0"/>
                <a:cs typeface="Times New Roman" panose="02020603050405020304" pitchFamily="18" charset="0"/>
              </a:rPr>
              <a:t>The original codeword has changed to an invalid one</a:t>
            </a:r>
          </a:p>
          <a:p>
            <a:pPr algn="just">
              <a:defRPr/>
            </a:pPr>
            <a:r>
              <a:rPr lang="en-US" altLang="en-US" sz="2400" dirty="0" smtClean="0">
                <a:latin typeface="Times New Roman" panose="02020603050405020304" pitchFamily="18" charset="0"/>
                <a:cs typeface="Times New Roman" panose="02020603050405020304" pitchFamily="18" charset="0"/>
              </a:rPr>
              <a:t>The sender creates </a:t>
            </a:r>
            <a:r>
              <a:rPr lang="en-US" altLang="en-US" sz="2400" dirty="0" err="1" smtClean="0">
                <a:latin typeface="Times New Roman" panose="02020603050405020304" pitchFamily="18" charset="0"/>
                <a:cs typeface="Times New Roman" panose="02020603050405020304" pitchFamily="18" charset="0"/>
              </a:rPr>
              <a:t>codewords</a:t>
            </a:r>
            <a:r>
              <a:rPr lang="en-US" altLang="en-US" sz="2400" dirty="0" smtClean="0">
                <a:latin typeface="Times New Roman" panose="02020603050405020304" pitchFamily="18" charset="0"/>
                <a:cs typeface="Times New Roman" panose="02020603050405020304" pitchFamily="18" charset="0"/>
              </a:rPr>
              <a:t> out of </a:t>
            </a:r>
            <a:r>
              <a:rPr lang="en-US" altLang="en-US" sz="2400" dirty="0" err="1" smtClean="0">
                <a:latin typeface="Times New Roman" panose="02020603050405020304" pitchFamily="18" charset="0"/>
                <a:cs typeface="Times New Roman" panose="02020603050405020304" pitchFamily="18" charset="0"/>
              </a:rPr>
              <a:t>datawords</a:t>
            </a:r>
            <a:r>
              <a:rPr lang="en-US" altLang="en-US" sz="2400" dirty="0" smtClean="0">
                <a:latin typeface="Times New Roman" panose="02020603050405020304" pitchFamily="18" charset="0"/>
                <a:cs typeface="Times New Roman" panose="02020603050405020304" pitchFamily="18" charset="0"/>
              </a:rPr>
              <a:t> by using a generator that applies the rules and procedures of encoding.</a:t>
            </a:r>
          </a:p>
          <a:p>
            <a:pPr algn="just">
              <a:defRPr/>
            </a:pPr>
            <a:r>
              <a:rPr lang="en-US" altLang="en-US" sz="2400" dirty="0" smtClean="0">
                <a:latin typeface="Times New Roman" panose="02020603050405020304" pitchFamily="18" charset="0"/>
                <a:cs typeface="Times New Roman" panose="02020603050405020304" pitchFamily="18" charset="0"/>
              </a:rPr>
              <a:t>Each codeword sent to the receiver may change during transmission.</a:t>
            </a:r>
          </a:p>
          <a:p>
            <a:pPr algn="just">
              <a:defRPr/>
            </a:pPr>
            <a:r>
              <a:rPr lang="en-US" altLang="en-US" sz="2400" dirty="0" smtClean="0">
                <a:latin typeface="Times New Roman" panose="02020603050405020304" pitchFamily="18" charset="0"/>
                <a:cs typeface="Times New Roman" panose="02020603050405020304" pitchFamily="18" charset="0"/>
              </a:rPr>
              <a:t>If it is same than accepted else received codeword is not valid, it is discarded.</a:t>
            </a:r>
          </a:p>
          <a:p>
            <a:pPr algn="just">
              <a:defRPr/>
            </a:pPr>
            <a:r>
              <a:rPr lang="en-US" altLang="en-US" sz="2400" dirty="0" smtClean="0">
                <a:latin typeface="Times New Roman" panose="02020603050405020304" pitchFamily="18" charset="0"/>
                <a:cs typeface="Times New Roman" panose="02020603050405020304" pitchFamily="18" charset="0"/>
              </a:rPr>
              <a:t>If it is corrupted but still matched with a valid codeword the errors remain undetected.</a:t>
            </a:r>
            <a:endParaRPr lang="en-US" altLang="en-US" dirty="0" smtClean="0">
              <a:latin typeface="Times New Roman" panose="02020603050405020304" pitchFamily="18" charset="0"/>
              <a:cs typeface="Times New Roman" panose="02020603050405020304" pitchFamily="18" charset="0"/>
            </a:endParaRPr>
          </a:p>
          <a:p>
            <a:pPr algn="just"/>
            <a:endParaRPr lang="en-US" dirty="0" smtClean="0">
              <a:latin typeface="Times New Roman" panose="02020603050405020304" pitchFamily="18" charset="0"/>
              <a:cs typeface="Times New Roman" panose="02020603050405020304" pitchFamily="18" charset="0"/>
            </a:endParaRPr>
          </a:p>
          <a:p>
            <a:pPr algn="just"/>
            <a:endParaRPr lang="en-US" dirty="0" smtClean="0">
              <a:latin typeface="Times New Roman" panose="02020603050405020304" pitchFamily="18" charset="0"/>
              <a:cs typeface="Times New Roman" panose="02020603050405020304" pitchFamily="18" charset="0"/>
            </a:endParaRPr>
          </a:p>
          <a:p>
            <a:pPr algn="just"/>
            <a:endParaRPr lang="en-US" dirty="0" smtClean="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Text Box 4"/>
          <p:cNvSpPr txBox="1">
            <a:spLocks noChangeArrowheads="1"/>
          </p:cNvSpPr>
          <p:nvPr/>
        </p:nvSpPr>
        <p:spPr bwMode="auto">
          <a:xfrm>
            <a:off x="762000" y="762000"/>
            <a:ext cx="682399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Process </a:t>
            </a:r>
            <a:r>
              <a:rPr lang="en-US" altLang="en-US" sz="2000" i="1" dirty="0">
                <a:latin typeface="Times New Roman" panose="02020603050405020304" pitchFamily="18" charset="0"/>
              </a:rPr>
              <a:t>of error detection in block coding</a:t>
            </a:r>
          </a:p>
        </p:txBody>
      </p:sp>
      <p:pic>
        <p:nvPicPr>
          <p:cNvPr id="3482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4686" y="1873250"/>
            <a:ext cx="6602015" cy="353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16</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779175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3" name="Rectangle 9"/>
          <p:cNvSpPr>
            <a:spLocks noChangeArrowheads="1"/>
          </p:cNvSpPr>
          <p:nvPr/>
        </p:nvSpPr>
        <p:spPr bwMode="auto">
          <a:xfrm>
            <a:off x="381000" y="1143000"/>
            <a:ext cx="8382000" cy="440120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3200" b="1">
                <a:solidFill>
                  <a:schemeClr val="tx1"/>
                </a:solidFill>
                <a:latin typeface="Arial" panose="020B0604020202020204" pitchFamily="34" charset="0"/>
              </a:defRPr>
            </a:lvl1pPr>
            <a:lvl2pPr marL="914400" indent="-457200">
              <a:defRPr sz="3200" b="1">
                <a:solidFill>
                  <a:schemeClr val="tx1"/>
                </a:solidFill>
                <a:latin typeface="Arial" panose="020B0604020202020204" pitchFamily="34" charset="0"/>
              </a:defRPr>
            </a:lvl2pPr>
            <a:lvl3pPr marL="1371600" indent="-457200">
              <a:defRPr sz="3200" b="1">
                <a:solidFill>
                  <a:schemeClr val="tx1"/>
                </a:solidFill>
                <a:latin typeface="Arial" panose="020B0604020202020204" pitchFamily="34" charset="0"/>
              </a:defRPr>
            </a:lvl3pPr>
            <a:lvl4pPr marL="1828800" indent="-457200">
              <a:defRPr sz="3200" b="1">
                <a:solidFill>
                  <a:schemeClr val="tx1"/>
                </a:solidFill>
                <a:latin typeface="Arial" panose="020B0604020202020204" pitchFamily="34" charset="0"/>
              </a:defRPr>
            </a:lvl4pPr>
            <a:lvl5pPr marL="2286000" indent="-457200">
              <a:defRPr sz="3200" b="1">
                <a:solidFill>
                  <a:schemeClr val="tx1"/>
                </a:solidFill>
                <a:latin typeface="Arial" panose="020B0604020202020204" pitchFamily="34" charset="0"/>
              </a:defRPr>
            </a:lvl5pPr>
            <a:lvl6pPr marL="2743200" indent="-457200" eaLnBrk="0" fontAlgn="base" hangingPunct="0">
              <a:spcBef>
                <a:spcPct val="0"/>
              </a:spcBef>
              <a:spcAft>
                <a:spcPct val="0"/>
              </a:spcAft>
              <a:defRPr sz="3200" b="1">
                <a:solidFill>
                  <a:schemeClr val="tx1"/>
                </a:solidFill>
                <a:latin typeface="Arial" panose="020B0604020202020204" pitchFamily="34" charset="0"/>
              </a:defRPr>
            </a:lvl6pPr>
            <a:lvl7pPr marL="3200400" indent="-457200" eaLnBrk="0" fontAlgn="base" hangingPunct="0">
              <a:spcBef>
                <a:spcPct val="0"/>
              </a:spcBef>
              <a:spcAft>
                <a:spcPct val="0"/>
              </a:spcAft>
              <a:defRPr sz="3200" b="1">
                <a:solidFill>
                  <a:schemeClr val="tx1"/>
                </a:solidFill>
                <a:latin typeface="Arial" panose="020B0604020202020204" pitchFamily="34" charset="0"/>
              </a:defRPr>
            </a:lvl7pPr>
            <a:lvl8pPr marL="3657600" indent="-457200" eaLnBrk="0" fontAlgn="base" hangingPunct="0">
              <a:spcBef>
                <a:spcPct val="0"/>
              </a:spcBef>
              <a:spcAft>
                <a:spcPct val="0"/>
              </a:spcAft>
              <a:defRPr sz="3200" b="1">
                <a:solidFill>
                  <a:schemeClr val="tx1"/>
                </a:solidFill>
                <a:latin typeface="Arial" panose="020B0604020202020204" pitchFamily="34" charset="0"/>
              </a:defRPr>
            </a:lvl8pPr>
            <a:lvl9pPr marL="4114800" indent="-4572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dirty="0">
                <a:latin typeface="Times New Roman" panose="02020603050405020304" pitchFamily="18" charset="0"/>
              </a:rPr>
              <a:t>Let us assume that k = 2 and n = 3. Table </a:t>
            </a:r>
            <a:r>
              <a:rPr lang="en-US" altLang="en-US" sz="2800" i="1" dirty="0" smtClean="0">
                <a:latin typeface="Times New Roman" panose="02020603050405020304" pitchFamily="18" charset="0"/>
              </a:rPr>
              <a:t>shows </a:t>
            </a:r>
            <a:r>
              <a:rPr lang="en-US" altLang="en-US" sz="2800" i="1" dirty="0">
                <a:latin typeface="Times New Roman" panose="02020603050405020304" pitchFamily="18" charset="0"/>
              </a:rPr>
              <a:t>the list of </a:t>
            </a:r>
            <a:r>
              <a:rPr lang="en-US" altLang="en-US" sz="2800" i="1" dirty="0" err="1">
                <a:latin typeface="Times New Roman" panose="02020603050405020304" pitchFamily="18" charset="0"/>
              </a:rPr>
              <a:t>datawords</a:t>
            </a:r>
            <a:r>
              <a:rPr lang="en-US" altLang="en-US" sz="2800" i="1" dirty="0">
                <a:latin typeface="Times New Roman" panose="02020603050405020304" pitchFamily="18" charset="0"/>
              </a:rPr>
              <a:t> and </a:t>
            </a:r>
            <a:r>
              <a:rPr lang="en-US" altLang="en-US" sz="2800" i="1" dirty="0" err="1">
                <a:latin typeface="Times New Roman" panose="02020603050405020304" pitchFamily="18" charset="0"/>
              </a:rPr>
              <a:t>codewords</a:t>
            </a:r>
            <a:r>
              <a:rPr lang="en-US" altLang="en-US" sz="2800" i="1" dirty="0">
                <a:latin typeface="Times New Roman" panose="02020603050405020304" pitchFamily="18" charset="0"/>
              </a:rPr>
              <a:t>. Later, we will see how to derive a codeword from a </a:t>
            </a:r>
            <a:r>
              <a:rPr lang="en-US" altLang="en-US" sz="2800" i="1" dirty="0" err="1">
                <a:latin typeface="Times New Roman" panose="02020603050405020304" pitchFamily="18" charset="0"/>
              </a:rPr>
              <a:t>dataword</a:t>
            </a:r>
            <a:r>
              <a:rPr lang="en-US" altLang="en-US" sz="2800" i="1" dirty="0">
                <a:latin typeface="Times New Roman" panose="02020603050405020304" pitchFamily="18" charset="0"/>
              </a:rPr>
              <a:t>. </a:t>
            </a:r>
          </a:p>
          <a:p>
            <a:pPr algn="just"/>
            <a:endParaRPr lang="en-US" altLang="en-US" sz="2800" i="1" dirty="0">
              <a:latin typeface="Times New Roman" panose="02020603050405020304" pitchFamily="18" charset="0"/>
            </a:endParaRPr>
          </a:p>
          <a:p>
            <a:pPr algn="just"/>
            <a:endParaRPr lang="en-US" altLang="en-US" sz="2800" i="1" dirty="0">
              <a:latin typeface="Times New Roman" panose="02020603050405020304" pitchFamily="18" charset="0"/>
            </a:endParaRPr>
          </a:p>
          <a:p>
            <a:pPr algn="just"/>
            <a:r>
              <a:rPr lang="en-US" altLang="en-US" sz="2800" i="1" dirty="0">
                <a:latin typeface="Times New Roman" panose="02020603050405020304" pitchFamily="18" charset="0"/>
              </a:rPr>
              <a:t>Assume the sender encodes the </a:t>
            </a:r>
            <a:r>
              <a:rPr lang="en-US" altLang="en-US" sz="2800" i="1" dirty="0" err="1">
                <a:latin typeface="Times New Roman" panose="02020603050405020304" pitchFamily="18" charset="0"/>
              </a:rPr>
              <a:t>dataword</a:t>
            </a:r>
            <a:r>
              <a:rPr lang="en-US" altLang="en-US" sz="2800" i="1" dirty="0">
                <a:latin typeface="Times New Roman" panose="02020603050405020304" pitchFamily="18" charset="0"/>
              </a:rPr>
              <a:t> 01 as 011 and</a:t>
            </a:r>
          </a:p>
          <a:p>
            <a:pPr algn="just"/>
            <a:r>
              <a:rPr lang="en-US" altLang="en-US" sz="2800" i="1" dirty="0">
                <a:latin typeface="Times New Roman" panose="02020603050405020304" pitchFamily="18" charset="0"/>
              </a:rPr>
              <a:t>sends it to the receiver. Consider the following cases:</a:t>
            </a:r>
          </a:p>
          <a:p>
            <a:pPr algn="just"/>
            <a:endParaRPr lang="en-US" altLang="en-US" sz="2800" i="1" dirty="0">
              <a:latin typeface="Times New Roman" panose="02020603050405020304" pitchFamily="18" charset="0"/>
            </a:endParaRPr>
          </a:p>
          <a:p>
            <a:pPr algn="just"/>
            <a:r>
              <a:rPr lang="en-US" altLang="en-US" sz="2800" i="1" dirty="0">
                <a:solidFill>
                  <a:schemeClr val="hlink"/>
                </a:solidFill>
                <a:latin typeface="Times New Roman" panose="02020603050405020304" pitchFamily="18" charset="0"/>
              </a:rPr>
              <a:t>1.</a:t>
            </a:r>
            <a:r>
              <a:rPr lang="en-US" altLang="en-US" sz="2800" i="1" dirty="0">
                <a:latin typeface="Times New Roman" panose="02020603050405020304" pitchFamily="18" charset="0"/>
              </a:rPr>
              <a:t> The receiver receives 011. It is a valid codeword. The   </a:t>
            </a:r>
            <a:br>
              <a:rPr lang="en-US" altLang="en-US" sz="2800" i="1" dirty="0">
                <a:latin typeface="Times New Roman" panose="02020603050405020304" pitchFamily="18" charset="0"/>
              </a:rPr>
            </a:br>
            <a:r>
              <a:rPr lang="en-US" altLang="en-US" sz="2800" i="1" dirty="0">
                <a:latin typeface="Times New Roman" panose="02020603050405020304" pitchFamily="18" charset="0"/>
              </a:rPr>
              <a:t>receiver extracts the </a:t>
            </a:r>
            <a:r>
              <a:rPr lang="en-US" altLang="en-US" sz="2800" i="1" dirty="0" err="1">
                <a:latin typeface="Times New Roman" panose="02020603050405020304" pitchFamily="18" charset="0"/>
              </a:rPr>
              <a:t>dataword</a:t>
            </a:r>
            <a:r>
              <a:rPr lang="en-US" altLang="en-US" sz="2800" i="1" dirty="0">
                <a:latin typeface="Times New Roman" panose="02020603050405020304" pitchFamily="18" charset="0"/>
              </a:rPr>
              <a:t> 01 from it.</a:t>
            </a:r>
          </a:p>
        </p:txBody>
      </p:sp>
      <p:sp>
        <p:nvSpPr>
          <p:cNvPr id="36874" name="Text Box 11"/>
          <p:cNvSpPr txBox="1">
            <a:spLocks noChangeArrowheads="1"/>
          </p:cNvSpPr>
          <p:nvPr/>
        </p:nvSpPr>
        <p:spPr bwMode="auto">
          <a:xfrm>
            <a:off x="457200" y="253425"/>
            <a:ext cx="40536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dirty="0" smtClean="0">
                <a:solidFill>
                  <a:schemeClr val="hlink"/>
                </a:solidFill>
                <a:latin typeface="Times New Roman" panose="02020603050405020304" pitchFamily="18" charset="0"/>
              </a:rPr>
              <a:t>Example</a:t>
            </a:r>
            <a:endParaRPr lang="en-US" altLang="en-US" i="1" dirty="0">
              <a:solidFill>
                <a:schemeClr val="hlink"/>
              </a:solidFill>
              <a:latin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1575015174"/>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21" name="Rectangle 9"/>
          <p:cNvSpPr>
            <a:spLocks noChangeArrowheads="1"/>
          </p:cNvSpPr>
          <p:nvPr/>
        </p:nvSpPr>
        <p:spPr bwMode="auto">
          <a:xfrm>
            <a:off x="228600" y="1219200"/>
            <a:ext cx="8686800" cy="35394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dirty="0">
                <a:solidFill>
                  <a:schemeClr val="hlink"/>
                </a:solidFill>
                <a:latin typeface="Times New Roman" panose="02020603050405020304" pitchFamily="18" charset="0"/>
              </a:rPr>
              <a:t>2.</a:t>
            </a:r>
            <a:r>
              <a:rPr lang="en-US" altLang="en-US" sz="2800" i="1" dirty="0">
                <a:latin typeface="Times New Roman" panose="02020603050405020304" pitchFamily="18" charset="0"/>
              </a:rPr>
              <a:t> The codeword is corrupted during transmission, and</a:t>
            </a:r>
            <a:br>
              <a:rPr lang="en-US" altLang="en-US" sz="2800" i="1" dirty="0">
                <a:latin typeface="Times New Roman" panose="02020603050405020304" pitchFamily="18" charset="0"/>
              </a:rPr>
            </a:br>
            <a:r>
              <a:rPr lang="en-US" altLang="en-US" sz="2800" i="1" dirty="0">
                <a:latin typeface="Times New Roman" panose="02020603050405020304" pitchFamily="18" charset="0"/>
              </a:rPr>
              <a:t>     111 is received. This is not a valid codeword and is</a:t>
            </a:r>
            <a:br>
              <a:rPr lang="en-US" altLang="en-US" sz="2800" i="1" dirty="0">
                <a:latin typeface="Times New Roman" panose="02020603050405020304" pitchFamily="18" charset="0"/>
              </a:rPr>
            </a:br>
            <a:r>
              <a:rPr lang="en-US" altLang="en-US" sz="2800" i="1" dirty="0">
                <a:latin typeface="Times New Roman" panose="02020603050405020304" pitchFamily="18" charset="0"/>
              </a:rPr>
              <a:t>     discarded.</a:t>
            </a:r>
          </a:p>
          <a:p>
            <a:pPr algn="just"/>
            <a:endParaRPr lang="en-US" altLang="en-US" sz="2800" i="1" dirty="0">
              <a:latin typeface="Times New Roman" panose="02020603050405020304" pitchFamily="18" charset="0"/>
            </a:endParaRPr>
          </a:p>
          <a:p>
            <a:pPr algn="just"/>
            <a:r>
              <a:rPr lang="en-US" altLang="en-US" sz="2800" i="1" dirty="0">
                <a:solidFill>
                  <a:schemeClr val="hlink"/>
                </a:solidFill>
                <a:latin typeface="Times New Roman" panose="02020603050405020304" pitchFamily="18" charset="0"/>
              </a:rPr>
              <a:t>3.</a:t>
            </a:r>
            <a:r>
              <a:rPr lang="en-US" altLang="en-US" sz="2800" i="1" dirty="0">
                <a:latin typeface="Times New Roman" panose="02020603050405020304" pitchFamily="18" charset="0"/>
              </a:rPr>
              <a:t> The codeword is corrupted during transmission, and</a:t>
            </a:r>
            <a:br>
              <a:rPr lang="en-US" altLang="en-US" sz="2800" i="1" dirty="0">
                <a:latin typeface="Times New Roman" panose="02020603050405020304" pitchFamily="18" charset="0"/>
              </a:rPr>
            </a:br>
            <a:r>
              <a:rPr lang="en-US" altLang="en-US" sz="2800" i="1" dirty="0">
                <a:latin typeface="Times New Roman" panose="02020603050405020304" pitchFamily="18" charset="0"/>
              </a:rPr>
              <a:t>     000 is received. This is a valid codeword. The receiver</a:t>
            </a:r>
            <a:br>
              <a:rPr lang="en-US" altLang="en-US" sz="2800" i="1" dirty="0">
                <a:latin typeface="Times New Roman" panose="02020603050405020304" pitchFamily="18" charset="0"/>
              </a:rPr>
            </a:br>
            <a:r>
              <a:rPr lang="en-US" altLang="en-US" sz="2800" i="1" dirty="0">
                <a:latin typeface="Times New Roman" panose="02020603050405020304" pitchFamily="18" charset="0"/>
              </a:rPr>
              <a:t>     incorrectly extracts the </a:t>
            </a:r>
            <a:r>
              <a:rPr lang="en-US" altLang="en-US" sz="2800" i="1" dirty="0" err="1">
                <a:latin typeface="Times New Roman" panose="02020603050405020304" pitchFamily="18" charset="0"/>
              </a:rPr>
              <a:t>dataword</a:t>
            </a:r>
            <a:r>
              <a:rPr lang="en-US" altLang="en-US" sz="2800" i="1" dirty="0">
                <a:latin typeface="Times New Roman" panose="02020603050405020304" pitchFamily="18" charset="0"/>
              </a:rPr>
              <a:t> 00. Two corrupted</a:t>
            </a:r>
            <a:br>
              <a:rPr lang="en-US" altLang="en-US" sz="2800" i="1" dirty="0">
                <a:latin typeface="Times New Roman" panose="02020603050405020304" pitchFamily="18" charset="0"/>
              </a:rPr>
            </a:br>
            <a:r>
              <a:rPr lang="en-US" altLang="en-US" sz="2800" i="1" dirty="0">
                <a:latin typeface="Times New Roman" panose="02020603050405020304" pitchFamily="18" charset="0"/>
              </a:rPr>
              <a:t>     bits have made the error undetectable.</a:t>
            </a:r>
          </a:p>
        </p:txBody>
      </p:sp>
      <p:sp>
        <p:nvSpPr>
          <p:cNvPr id="38922" name="Text Box 10"/>
          <p:cNvSpPr txBox="1">
            <a:spLocks noChangeArrowheads="1"/>
          </p:cNvSpPr>
          <p:nvPr/>
        </p:nvSpPr>
        <p:spPr bwMode="auto">
          <a:xfrm>
            <a:off x="381000" y="253425"/>
            <a:ext cx="619133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dirty="0">
                <a:solidFill>
                  <a:schemeClr val="hlink"/>
                </a:solidFill>
                <a:latin typeface="Times New Roman" panose="02020603050405020304" pitchFamily="18" charset="0"/>
              </a:rPr>
              <a:t>Example </a:t>
            </a:r>
            <a:r>
              <a:rPr lang="en-US" altLang="en-US" i="1" dirty="0" smtClean="0">
                <a:solidFill>
                  <a:schemeClr val="hlink"/>
                </a:solidFill>
                <a:latin typeface="Times New Roman" panose="02020603050405020304" pitchFamily="18" charset="0"/>
              </a:rPr>
              <a:t>(continued</a:t>
            </a:r>
            <a:r>
              <a:rPr lang="en-US" altLang="en-US" i="1" dirty="0">
                <a:solidFill>
                  <a:schemeClr val="hlink"/>
                </a:solidFill>
                <a:latin typeface="Times New Roman" panose="02020603050405020304" pitchFamily="18" charset="0"/>
              </a:rPr>
              <a: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1081968580"/>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609600" y="609600"/>
            <a:ext cx="368806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Table </a:t>
            </a:r>
            <a:r>
              <a:rPr lang="en-US" altLang="en-US" sz="2000" i="1" dirty="0" smtClean="0">
                <a:latin typeface="Times New Roman" panose="02020603050405020304" pitchFamily="18" charset="0"/>
              </a:rPr>
              <a:t>A </a:t>
            </a:r>
            <a:r>
              <a:rPr lang="en-US" altLang="en-US" sz="2000" i="1" dirty="0">
                <a:latin typeface="Times New Roman" panose="02020603050405020304" pitchFamily="18" charset="0"/>
              </a:rPr>
              <a:t>code for error </a:t>
            </a:r>
            <a:r>
              <a:rPr lang="en-US" altLang="en-US" sz="2000" i="1" dirty="0" smtClean="0">
                <a:latin typeface="Times New Roman" panose="02020603050405020304" pitchFamily="18" charset="0"/>
              </a:rPr>
              <a:t>detection</a:t>
            </a:r>
            <a:endParaRPr lang="en-US" altLang="en-US" sz="2000" i="1" dirty="0">
              <a:latin typeface="Times New Roman" panose="02020603050405020304" pitchFamily="18" charset="0"/>
            </a:endParaRPr>
          </a:p>
        </p:txBody>
      </p:sp>
      <p:pic>
        <p:nvPicPr>
          <p:cNvPr id="4096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2070" y="1374775"/>
            <a:ext cx="6403181" cy="353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724758695"/>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2</a:t>
            </a:fld>
            <a:endParaRPr lang="en-US"/>
          </a:p>
        </p:txBody>
      </p:sp>
      <p:sp>
        <p:nvSpPr>
          <p:cNvPr id="5" name="Content Placeholder 4"/>
          <p:cNvSpPr>
            <a:spLocks noGrp="1"/>
          </p:cNvSpPr>
          <p:nvPr>
            <p:ph sz="quarter" idx="1"/>
          </p:nvPr>
        </p:nvSpPr>
        <p:spPr/>
        <p:txBody>
          <a:bodyPr/>
          <a:lstStyle/>
          <a:p>
            <a:r>
              <a:rPr lang="en-US" dirty="0" smtClean="0">
                <a:latin typeface="Times New Roman" panose="02020603050405020304" pitchFamily="18" charset="0"/>
                <a:cs typeface="Times New Roman" panose="02020603050405020304" pitchFamily="18" charset="0"/>
              </a:rPr>
              <a:t>Types of Errors</a:t>
            </a:r>
          </a:p>
          <a:p>
            <a:r>
              <a:rPr lang="en-US" dirty="0" smtClean="0">
                <a:latin typeface="Times New Roman" panose="02020603050405020304" pitchFamily="18" charset="0"/>
                <a:cs typeface="Times New Roman" panose="02020603050405020304" pitchFamily="18" charset="0"/>
              </a:rPr>
              <a:t>Block coding</a:t>
            </a:r>
          </a:p>
          <a:p>
            <a:r>
              <a:rPr lang="en-US" dirty="0" smtClean="0">
                <a:latin typeface="Times New Roman" panose="02020603050405020304" pitchFamily="18" charset="0"/>
                <a:cs typeface="Times New Roman" panose="02020603050405020304" pitchFamily="18" charset="0"/>
              </a:rPr>
              <a:t>Linear block codes</a:t>
            </a:r>
          </a:p>
          <a:p>
            <a:r>
              <a:rPr lang="en-US" dirty="0" smtClean="0">
                <a:latin typeface="Times New Roman" panose="02020603050405020304" pitchFamily="18" charset="0"/>
                <a:cs typeface="Times New Roman" panose="02020603050405020304" pitchFamily="18" charset="0"/>
              </a:rPr>
              <a:t>Cyclic codes</a:t>
            </a:r>
          </a:p>
          <a:p>
            <a:r>
              <a:rPr lang="en-US" dirty="0" smtClean="0">
                <a:latin typeface="Times New Roman" panose="02020603050405020304" pitchFamily="18" charset="0"/>
                <a:cs typeface="Times New Roman" panose="02020603050405020304" pitchFamily="18" charset="0"/>
              </a:rPr>
              <a:t>Checksum</a:t>
            </a:r>
          </a:p>
          <a:p>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9" name="Rectangle 11"/>
          <p:cNvSpPr>
            <a:spLocks noChangeArrowheads="1"/>
          </p:cNvSpPr>
          <p:nvPr/>
        </p:nvSpPr>
        <p:spPr bwMode="auto">
          <a:xfrm>
            <a:off x="609600" y="1524000"/>
            <a:ext cx="8077199" cy="2062103"/>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a:r>
              <a:rPr lang="en-US" altLang="en-US" dirty="0"/>
              <a:t>An error-detecting code can detect </a:t>
            </a:r>
            <a:br>
              <a:rPr lang="en-US" altLang="en-US" dirty="0"/>
            </a:br>
            <a:r>
              <a:rPr lang="en-US" altLang="en-US" dirty="0"/>
              <a:t>only the types of errors for which it is designed; other types of errors may remain undetected.</a:t>
            </a:r>
          </a:p>
        </p:txBody>
      </p:sp>
      <p:sp>
        <p:nvSpPr>
          <p:cNvPr id="3" name="Slide Number Placeholder 2"/>
          <p:cNvSpPr>
            <a:spLocks noGrp="1"/>
          </p:cNvSpPr>
          <p:nvPr>
            <p:ph type="sldNum" sz="quarter" idx="12"/>
          </p:nvPr>
        </p:nvSpPr>
        <p:spPr/>
        <p:txBody>
          <a:bodyPr/>
          <a:lstStyle/>
          <a:p>
            <a:fld id="{B6F15528-21DE-4FAA-801E-634DDDAF4B2B}" type="slidenum">
              <a:rPr lang="en-US" smtClean="0"/>
              <a:pPr/>
              <a:t>20</a:t>
            </a:fld>
            <a:endParaRPr lang="en-US"/>
          </a:p>
        </p:txBody>
      </p:sp>
      <p:sp>
        <p:nvSpPr>
          <p:cNvPr id="4" name="Footer Placeholder 3"/>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26763253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610600" cy="1143000"/>
          </a:xfrm>
        </p:spPr>
        <p:txBody>
          <a:bodyPr>
            <a:normAutofit/>
          </a:bodyPr>
          <a:lstStyle/>
          <a:p>
            <a:r>
              <a:rPr lang="en-US" dirty="0" smtClean="0"/>
              <a:t>Error Correction</a:t>
            </a:r>
            <a:endParaRPr lang="en-US" dirty="0"/>
          </a:p>
        </p:txBody>
      </p:sp>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21</a:t>
            </a:fld>
            <a:endParaRPr lang="en-US"/>
          </a:p>
        </p:txBody>
      </p:sp>
      <p:sp>
        <p:nvSpPr>
          <p:cNvPr id="5" name="Content Placeholder 4"/>
          <p:cNvSpPr>
            <a:spLocks noGrp="1"/>
          </p:cNvSpPr>
          <p:nvPr>
            <p:ph sz="quarter" idx="1"/>
          </p:nvPr>
        </p:nvSpPr>
        <p:spPr>
          <a:xfrm>
            <a:off x="457200" y="990600"/>
            <a:ext cx="8382000" cy="5181600"/>
          </a:xfrm>
        </p:spPr>
        <p:txBody>
          <a:bodyPr>
            <a:normAutofit/>
          </a:bodyPr>
          <a:lstStyle/>
          <a:p>
            <a:pPr algn="just">
              <a:defRPr/>
            </a:pPr>
            <a:r>
              <a:rPr lang="en-US" altLang="en-US" sz="2400" dirty="0" smtClean="0">
                <a:latin typeface="Times New Roman" panose="02020603050405020304" pitchFamily="18" charset="0"/>
              </a:rPr>
              <a:t>In error correction we need more redundant bits.</a:t>
            </a:r>
            <a:endParaRPr lang="en-US" altLang="en-US" dirty="0" smtClean="0"/>
          </a:p>
          <a:p>
            <a:pPr algn="just"/>
            <a:endParaRPr lang="en-US" dirty="0" smtClean="0"/>
          </a:p>
          <a:p>
            <a:pPr algn="just"/>
            <a:endParaRPr lang="en-US" dirty="0" smtClean="0"/>
          </a:p>
          <a:p>
            <a:pPr algn="just"/>
            <a:endParaRPr lang="en-US" dirty="0" smtClean="0"/>
          </a:p>
          <a:p>
            <a:pPr algn="just"/>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Text Box 4"/>
          <p:cNvSpPr txBox="1">
            <a:spLocks noChangeArrowheads="1"/>
          </p:cNvSpPr>
          <p:nvPr/>
        </p:nvSpPr>
        <p:spPr bwMode="auto">
          <a:xfrm>
            <a:off x="304800" y="762000"/>
            <a:ext cx="668247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Structure </a:t>
            </a:r>
            <a:r>
              <a:rPr lang="en-US" altLang="en-US" sz="2000" i="1" dirty="0">
                <a:latin typeface="Times New Roman" panose="02020603050405020304" pitchFamily="18" charset="0"/>
              </a:rPr>
              <a:t>of encoder and decoder in error correction</a:t>
            </a:r>
          </a:p>
        </p:txBody>
      </p:sp>
      <p:pic>
        <p:nvPicPr>
          <p:cNvPr id="4506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301" y="1981200"/>
            <a:ext cx="6588919" cy="354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4274770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13" name="Rectangle 9"/>
          <p:cNvSpPr>
            <a:spLocks noChangeArrowheads="1"/>
          </p:cNvSpPr>
          <p:nvPr/>
        </p:nvSpPr>
        <p:spPr bwMode="auto">
          <a:xfrm>
            <a:off x="476250" y="838200"/>
            <a:ext cx="8362950" cy="526297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dirty="0">
                <a:latin typeface="Times New Roman" panose="02020603050405020304" pitchFamily="18" charset="0"/>
              </a:rPr>
              <a:t>Let us add more redundant bits to </a:t>
            </a:r>
            <a:r>
              <a:rPr lang="en-US" altLang="en-US" sz="2800" dirty="0" smtClean="0">
                <a:latin typeface="Times New Roman" panose="02020603050405020304" pitchFamily="18" charset="0"/>
              </a:rPr>
              <a:t>previous example to </a:t>
            </a:r>
            <a:r>
              <a:rPr lang="en-US" altLang="en-US" sz="2800" dirty="0">
                <a:latin typeface="Times New Roman" panose="02020603050405020304" pitchFamily="18" charset="0"/>
              </a:rPr>
              <a:t>see if the receiver can correct an error without knowing what was actually sent. We add 3 redundant bits to the 2-bit </a:t>
            </a:r>
            <a:r>
              <a:rPr lang="en-US" altLang="en-US" sz="2800" dirty="0" err="1">
                <a:latin typeface="Times New Roman" panose="02020603050405020304" pitchFamily="18" charset="0"/>
              </a:rPr>
              <a:t>dataword</a:t>
            </a:r>
            <a:r>
              <a:rPr lang="en-US" altLang="en-US" sz="2800" dirty="0">
                <a:latin typeface="Times New Roman" panose="02020603050405020304" pitchFamily="18" charset="0"/>
              </a:rPr>
              <a:t> to make 5-bit </a:t>
            </a:r>
            <a:r>
              <a:rPr lang="en-US" altLang="en-US" sz="2800" dirty="0" err="1">
                <a:latin typeface="Times New Roman" panose="02020603050405020304" pitchFamily="18" charset="0"/>
              </a:rPr>
              <a:t>codewords</a:t>
            </a:r>
            <a:r>
              <a:rPr lang="en-US" altLang="en-US" sz="2800" dirty="0">
                <a:latin typeface="Times New Roman" panose="02020603050405020304" pitchFamily="18" charset="0"/>
              </a:rPr>
              <a:t>. Table </a:t>
            </a:r>
            <a:r>
              <a:rPr lang="en-US" altLang="en-US" sz="2800" dirty="0" smtClean="0">
                <a:latin typeface="Times New Roman" panose="02020603050405020304" pitchFamily="18" charset="0"/>
              </a:rPr>
              <a:t>shows </a:t>
            </a:r>
            <a:r>
              <a:rPr lang="en-US" altLang="en-US" sz="2800" dirty="0">
                <a:latin typeface="Times New Roman" panose="02020603050405020304" pitchFamily="18" charset="0"/>
              </a:rPr>
              <a:t>the </a:t>
            </a:r>
            <a:r>
              <a:rPr lang="en-US" altLang="en-US" sz="2800" dirty="0" err="1">
                <a:latin typeface="Times New Roman" panose="02020603050405020304" pitchFamily="18" charset="0"/>
              </a:rPr>
              <a:t>datawords</a:t>
            </a:r>
            <a:r>
              <a:rPr lang="en-US" altLang="en-US" sz="2800" dirty="0">
                <a:latin typeface="Times New Roman" panose="02020603050405020304" pitchFamily="18" charset="0"/>
              </a:rPr>
              <a:t> and </a:t>
            </a:r>
            <a:r>
              <a:rPr lang="en-US" altLang="en-US" sz="2800" dirty="0" err="1">
                <a:latin typeface="Times New Roman" panose="02020603050405020304" pitchFamily="18" charset="0"/>
              </a:rPr>
              <a:t>codewords</a:t>
            </a:r>
            <a:r>
              <a:rPr lang="en-US" altLang="en-US" sz="2800" dirty="0">
                <a:latin typeface="Times New Roman" panose="02020603050405020304" pitchFamily="18" charset="0"/>
              </a:rPr>
              <a:t>. Assume the </a:t>
            </a:r>
            <a:r>
              <a:rPr lang="en-US" altLang="en-US" sz="2800" dirty="0" err="1">
                <a:latin typeface="Times New Roman" panose="02020603050405020304" pitchFamily="18" charset="0"/>
              </a:rPr>
              <a:t>dataword</a:t>
            </a:r>
            <a:r>
              <a:rPr lang="en-US" altLang="en-US" sz="2800" dirty="0">
                <a:latin typeface="Times New Roman" panose="02020603050405020304" pitchFamily="18" charset="0"/>
              </a:rPr>
              <a:t> is 01. The sender creates the codeword 01011. The codeword is corrupted during transmission, and 01001 is received. First, the receiver finds that the received codeword is not in the table. This means an error has occurred. The receiver, assuming that there is only 1 bit corrupted, uses the following strategy to guess the correct </a:t>
            </a:r>
            <a:r>
              <a:rPr lang="en-US" altLang="en-US" sz="2800" dirty="0" err="1">
                <a:latin typeface="Times New Roman" panose="02020603050405020304" pitchFamily="18" charset="0"/>
              </a:rPr>
              <a:t>dataword</a:t>
            </a:r>
            <a:r>
              <a:rPr lang="en-US" altLang="en-US" sz="2800" dirty="0">
                <a:latin typeface="Times New Roman" panose="02020603050405020304" pitchFamily="18" charset="0"/>
              </a:rPr>
              <a:t>.</a:t>
            </a:r>
          </a:p>
        </p:txBody>
      </p:sp>
      <p:sp>
        <p:nvSpPr>
          <p:cNvPr id="47114" name="Text Box 11"/>
          <p:cNvSpPr txBox="1">
            <a:spLocks noChangeArrowheads="1"/>
          </p:cNvSpPr>
          <p:nvPr/>
        </p:nvSpPr>
        <p:spPr bwMode="auto">
          <a:xfrm>
            <a:off x="457200" y="177225"/>
            <a:ext cx="40536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dirty="0" smtClean="0">
                <a:solidFill>
                  <a:schemeClr val="hlink"/>
                </a:solidFill>
                <a:latin typeface="Times New Roman" panose="02020603050405020304" pitchFamily="18" charset="0"/>
              </a:rPr>
              <a:t>Example</a:t>
            </a:r>
            <a:endParaRPr lang="en-US" altLang="en-US" i="1" dirty="0">
              <a:solidFill>
                <a:schemeClr val="hlink"/>
              </a:solidFill>
              <a:latin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2284703173"/>
      </p:ext>
    </p:extLst>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61" name="Rectangle 9"/>
          <p:cNvSpPr>
            <a:spLocks noChangeArrowheads="1"/>
          </p:cNvSpPr>
          <p:nvPr/>
        </p:nvSpPr>
        <p:spPr bwMode="auto">
          <a:xfrm>
            <a:off x="381000" y="685800"/>
            <a:ext cx="8305800" cy="452431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3200" b="1">
                <a:solidFill>
                  <a:schemeClr val="tx1"/>
                </a:solidFill>
                <a:latin typeface="Arial" panose="020B0604020202020204" pitchFamily="34" charset="0"/>
              </a:defRPr>
            </a:lvl1pPr>
            <a:lvl2pPr marL="914400" indent="-457200">
              <a:defRPr sz="3200" b="1">
                <a:solidFill>
                  <a:schemeClr val="tx1"/>
                </a:solidFill>
                <a:latin typeface="Arial" panose="020B0604020202020204" pitchFamily="34" charset="0"/>
              </a:defRPr>
            </a:lvl2pPr>
            <a:lvl3pPr marL="1371600" indent="-457200">
              <a:defRPr sz="3200" b="1">
                <a:solidFill>
                  <a:schemeClr val="tx1"/>
                </a:solidFill>
                <a:latin typeface="Arial" panose="020B0604020202020204" pitchFamily="34" charset="0"/>
              </a:defRPr>
            </a:lvl3pPr>
            <a:lvl4pPr marL="1828800" indent="-457200">
              <a:defRPr sz="3200" b="1">
                <a:solidFill>
                  <a:schemeClr val="tx1"/>
                </a:solidFill>
                <a:latin typeface="Arial" panose="020B0604020202020204" pitchFamily="34" charset="0"/>
              </a:defRPr>
            </a:lvl4pPr>
            <a:lvl5pPr marL="2286000" indent="-457200">
              <a:defRPr sz="3200" b="1">
                <a:solidFill>
                  <a:schemeClr val="tx1"/>
                </a:solidFill>
                <a:latin typeface="Arial" panose="020B0604020202020204" pitchFamily="34" charset="0"/>
              </a:defRPr>
            </a:lvl5pPr>
            <a:lvl6pPr marL="2743200" indent="-457200" eaLnBrk="0" fontAlgn="base" hangingPunct="0">
              <a:spcBef>
                <a:spcPct val="0"/>
              </a:spcBef>
              <a:spcAft>
                <a:spcPct val="0"/>
              </a:spcAft>
              <a:defRPr sz="3200" b="1">
                <a:solidFill>
                  <a:schemeClr val="tx1"/>
                </a:solidFill>
                <a:latin typeface="Arial" panose="020B0604020202020204" pitchFamily="34" charset="0"/>
              </a:defRPr>
            </a:lvl6pPr>
            <a:lvl7pPr marL="3200400" indent="-457200" eaLnBrk="0" fontAlgn="base" hangingPunct="0">
              <a:spcBef>
                <a:spcPct val="0"/>
              </a:spcBef>
              <a:spcAft>
                <a:spcPct val="0"/>
              </a:spcAft>
              <a:defRPr sz="3200" b="1">
                <a:solidFill>
                  <a:schemeClr val="tx1"/>
                </a:solidFill>
                <a:latin typeface="Arial" panose="020B0604020202020204" pitchFamily="34" charset="0"/>
              </a:defRPr>
            </a:lvl7pPr>
            <a:lvl8pPr marL="3657600" indent="-457200" eaLnBrk="0" fontAlgn="base" hangingPunct="0">
              <a:spcBef>
                <a:spcPct val="0"/>
              </a:spcBef>
              <a:spcAft>
                <a:spcPct val="0"/>
              </a:spcAft>
              <a:defRPr sz="3200" b="1">
                <a:solidFill>
                  <a:schemeClr val="tx1"/>
                </a:solidFill>
                <a:latin typeface="Arial" panose="020B0604020202020204" pitchFamily="34" charset="0"/>
              </a:defRPr>
            </a:lvl8pPr>
            <a:lvl9pPr marL="4114800" indent="-4572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400" dirty="0">
                <a:solidFill>
                  <a:schemeClr val="hlink"/>
                </a:solidFill>
                <a:latin typeface="Times New Roman" panose="02020603050405020304" pitchFamily="18" charset="0"/>
              </a:rPr>
              <a:t>1.</a:t>
            </a:r>
            <a:r>
              <a:rPr lang="en-US" altLang="en-US" sz="2400" dirty="0">
                <a:latin typeface="Times New Roman" panose="02020603050405020304" pitchFamily="18" charset="0"/>
              </a:rPr>
              <a:t> Comparing the received codeword with the first codeword in the table (01001 versus 00000), the receiver decides that the first codeword is not the one that was sent because there are two different bits.</a:t>
            </a:r>
          </a:p>
          <a:p>
            <a:pPr algn="just">
              <a:buFontTx/>
              <a:buChar char="•"/>
            </a:pPr>
            <a:endParaRPr lang="en-US" altLang="en-US" sz="2400" dirty="0">
              <a:latin typeface="Times New Roman" panose="02020603050405020304" pitchFamily="18" charset="0"/>
            </a:endParaRPr>
          </a:p>
          <a:p>
            <a:pPr algn="just"/>
            <a:r>
              <a:rPr lang="en-US" altLang="en-US" sz="2400" dirty="0">
                <a:solidFill>
                  <a:schemeClr val="hlink"/>
                </a:solidFill>
                <a:latin typeface="Times New Roman" panose="02020603050405020304" pitchFamily="18" charset="0"/>
              </a:rPr>
              <a:t>2.</a:t>
            </a:r>
            <a:r>
              <a:rPr lang="en-US" altLang="en-US" sz="2400" dirty="0">
                <a:latin typeface="Times New Roman" panose="02020603050405020304" pitchFamily="18" charset="0"/>
              </a:rPr>
              <a:t> By the same reasoning, the original codeword cannot be the third or fourth one in the table.</a:t>
            </a:r>
          </a:p>
          <a:p>
            <a:pPr algn="just"/>
            <a:endParaRPr lang="en-US" altLang="en-US" sz="2400" dirty="0">
              <a:latin typeface="Times New Roman" panose="02020603050405020304" pitchFamily="18" charset="0"/>
            </a:endParaRPr>
          </a:p>
          <a:p>
            <a:pPr algn="just"/>
            <a:r>
              <a:rPr lang="en-US" altLang="en-US" sz="2400" dirty="0">
                <a:solidFill>
                  <a:schemeClr val="hlink"/>
                </a:solidFill>
                <a:latin typeface="Times New Roman" panose="02020603050405020304" pitchFamily="18" charset="0"/>
              </a:rPr>
              <a:t>3.</a:t>
            </a:r>
            <a:r>
              <a:rPr lang="en-US" altLang="en-US" sz="2400" dirty="0">
                <a:latin typeface="Times New Roman" panose="02020603050405020304" pitchFamily="18" charset="0"/>
              </a:rPr>
              <a:t> The original codeword must be the second one in the table because this is the only one that differs from the received codeword by 1 bit. The receiver replaces 01001 with 01011 and consults the table to find the </a:t>
            </a:r>
            <a:r>
              <a:rPr lang="en-US" altLang="en-US" sz="2400" dirty="0" err="1">
                <a:latin typeface="Times New Roman" panose="02020603050405020304" pitchFamily="18" charset="0"/>
              </a:rPr>
              <a:t>dataword</a:t>
            </a:r>
            <a:r>
              <a:rPr lang="en-US" altLang="en-US" sz="2400" dirty="0">
                <a:latin typeface="Times New Roman" panose="02020603050405020304" pitchFamily="18" charset="0"/>
              </a:rPr>
              <a:t>  01.</a:t>
            </a:r>
          </a:p>
        </p:txBody>
      </p:sp>
      <p:sp>
        <p:nvSpPr>
          <p:cNvPr id="49162" name="Text Box 10"/>
          <p:cNvSpPr txBox="1">
            <a:spLocks noChangeArrowheads="1"/>
          </p:cNvSpPr>
          <p:nvPr/>
        </p:nvSpPr>
        <p:spPr bwMode="auto">
          <a:xfrm>
            <a:off x="381000" y="101025"/>
            <a:ext cx="341172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dirty="0">
                <a:solidFill>
                  <a:schemeClr val="hlink"/>
                </a:solidFill>
                <a:latin typeface="Times New Roman" panose="02020603050405020304" pitchFamily="18" charset="0"/>
              </a:rPr>
              <a:t>Example </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24</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702136337"/>
      </p:ext>
    </p:extLst>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1066800" y="990600"/>
            <a:ext cx="381630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Table </a:t>
            </a:r>
            <a:r>
              <a:rPr lang="en-US" altLang="en-US" sz="2000" i="1" dirty="0" smtClean="0">
                <a:latin typeface="Times New Roman" panose="02020603050405020304" pitchFamily="18" charset="0"/>
              </a:rPr>
              <a:t>A </a:t>
            </a:r>
            <a:r>
              <a:rPr lang="en-US" altLang="en-US" sz="2000" i="1" dirty="0">
                <a:latin typeface="Times New Roman" panose="02020603050405020304" pitchFamily="18" charset="0"/>
              </a:rPr>
              <a:t>code for error </a:t>
            </a:r>
            <a:r>
              <a:rPr lang="en-US" altLang="en-US" sz="2000" i="1" dirty="0" smtClean="0">
                <a:latin typeface="Times New Roman" panose="02020603050405020304" pitchFamily="18" charset="0"/>
              </a:rPr>
              <a:t>correction</a:t>
            </a:r>
            <a:endParaRPr lang="en-US" altLang="en-US" sz="2000" i="1" dirty="0">
              <a:latin typeface="Times New Roman" panose="02020603050405020304" pitchFamily="18" charset="0"/>
            </a:endParaRPr>
          </a:p>
        </p:txBody>
      </p:sp>
      <p:pic>
        <p:nvPicPr>
          <p:cNvPr id="5120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0170" y="1728788"/>
            <a:ext cx="6307931" cy="31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25</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023209555"/>
      </p:ext>
    </p:extLst>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610600" cy="1143000"/>
          </a:xfrm>
        </p:spPr>
        <p:txBody>
          <a:bodyPr>
            <a:normAutofit/>
          </a:bodyPr>
          <a:lstStyle/>
          <a:p>
            <a:r>
              <a:rPr lang="en-US" dirty="0" smtClean="0"/>
              <a:t>Hamming Distance</a:t>
            </a:r>
            <a:endParaRPr lang="en-US" dirty="0"/>
          </a:p>
        </p:txBody>
      </p:sp>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26</a:t>
            </a:fld>
            <a:endParaRPr lang="en-US"/>
          </a:p>
        </p:txBody>
      </p:sp>
      <p:sp>
        <p:nvSpPr>
          <p:cNvPr id="5" name="Content Placeholder 4"/>
          <p:cNvSpPr>
            <a:spLocks noGrp="1"/>
          </p:cNvSpPr>
          <p:nvPr>
            <p:ph sz="quarter" idx="1"/>
          </p:nvPr>
        </p:nvSpPr>
        <p:spPr>
          <a:xfrm>
            <a:off x="457200" y="838200"/>
            <a:ext cx="8382000" cy="5562600"/>
          </a:xfrm>
        </p:spPr>
        <p:txBody>
          <a:bodyPr>
            <a:normAutofit fontScale="85000" lnSpcReduction="10000"/>
          </a:bodyPr>
          <a:lstStyle/>
          <a:p>
            <a:pPr algn="just">
              <a:defRPr/>
            </a:pPr>
            <a:r>
              <a:rPr lang="en-US" altLang="en-US" dirty="0" smtClean="0"/>
              <a:t>The Hamming distance between two words is the number of differences between corresponding bits.</a:t>
            </a:r>
          </a:p>
          <a:p>
            <a:pPr algn="just"/>
            <a:r>
              <a:rPr lang="en-US" dirty="0" smtClean="0"/>
              <a:t>The hamming distance cab be found by applying the XOR operation on the two words and count the number of 1s in the result. It must be greater than zero.</a:t>
            </a:r>
          </a:p>
          <a:p>
            <a:pPr algn="just"/>
            <a:r>
              <a:rPr lang="en-US" dirty="0" smtClean="0"/>
              <a:t>Minimum hamming distance is the smallest hamming distance between all possible pairs.</a:t>
            </a:r>
          </a:p>
          <a:p>
            <a:pPr algn="just"/>
            <a:r>
              <a:rPr lang="en-US" dirty="0" smtClean="0"/>
              <a:t>It requires to define minimum hamming distance in coding scheme.</a:t>
            </a:r>
          </a:p>
          <a:p>
            <a:pPr algn="just"/>
            <a:r>
              <a:rPr lang="en-US" dirty="0" smtClean="0"/>
              <a:t>To decide this we find the hamming distances between all words and select the smallest one.</a:t>
            </a:r>
          </a:p>
          <a:p>
            <a:pPr algn="just"/>
            <a:r>
              <a:rPr lang="en-US" dirty="0" smtClean="0"/>
              <a:t>Any coding scheme required three parameters codeword size n, data word size k, and minimum hamming distance </a:t>
            </a:r>
            <a:r>
              <a:rPr lang="en-US" dirty="0" err="1" smtClean="0"/>
              <a:t>dmin</a:t>
            </a:r>
            <a:r>
              <a:rPr lang="en-US" dirty="0" smtClean="0"/>
              <a:t>.</a:t>
            </a:r>
          </a:p>
          <a:p>
            <a:pPr algn="just"/>
            <a:r>
              <a:rPr lang="en-US" dirty="0" smtClean="0"/>
              <a:t>If our code is to detect </a:t>
            </a:r>
            <a:r>
              <a:rPr lang="en-US" dirty="0" err="1" smtClean="0"/>
              <a:t>upto</a:t>
            </a:r>
            <a:r>
              <a:rPr lang="en-US" dirty="0" smtClean="0"/>
              <a:t> S errors the minimum hamming distance between the valid codes must be S+1 so that the received codeword does not match the valid codeword</a:t>
            </a:r>
          </a:p>
          <a:p>
            <a:pPr algn="just"/>
            <a:endParaRPr lang="en-US" dirty="0" smtClean="0"/>
          </a:p>
          <a:p>
            <a:pPr algn="just"/>
            <a:endParaRPr lang="en-US" dirty="0" smtClean="0"/>
          </a:p>
          <a:p>
            <a:pPr algn="just"/>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610600" cy="1143000"/>
          </a:xfrm>
        </p:spPr>
        <p:txBody>
          <a:bodyPr>
            <a:normAutofit/>
          </a:bodyPr>
          <a:lstStyle/>
          <a:p>
            <a:r>
              <a:rPr lang="en-US" dirty="0" smtClean="0"/>
              <a:t>Hamming Distance</a:t>
            </a:r>
            <a:endParaRPr lang="en-US" dirty="0"/>
          </a:p>
        </p:txBody>
      </p:sp>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27</a:t>
            </a:fld>
            <a:endParaRPr lang="en-US"/>
          </a:p>
        </p:txBody>
      </p:sp>
      <p:sp>
        <p:nvSpPr>
          <p:cNvPr id="5" name="Content Placeholder 4"/>
          <p:cNvSpPr>
            <a:spLocks noGrp="1"/>
          </p:cNvSpPr>
          <p:nvPr>
            <p:ph sz="quarter" idx="1"/>
          </p:nvPr>
        </p:nvSpPr>
        <p:spPr>
          <a:xfrm>
            <a:off x="457200" y="838200"/>
            <a:ext cx="8382000" cy="5562600"/>
          </a:xfrm>
        </p:spPr>
        <p:txBody>
          <a:bodyPr>
            <a:normAutofit/>
          </a:bodyPr>
          <a:lstStyle/>
          <a:p>
            <a:pPr algn="just">
              <a:defRPr/>
            </a:pPr>
            <a:r>
              <a:rPr lang="en-US" altLang="en-US" sz="2400" dirty="0" smtClean="0">
                <a:latin typeface="Times New Roman" panose="02020603050405020304" pitchFamily="18" charset="0"/>
              </a:rPr>
              <a:t>The minimum hamming distance for error correction is </a:t>
            </a:r>
            <a:r>
              <a:rPr lang="en-US" altLang="en-US" sz="2400" dirty="0" err="1" smtClean="0">
                <a:latin typeface="Times New Roman" panose="02020603050405020304" pitchFamily="18" charset="0"/>
              </a:rPr>
              <a:t>dmin</a:t>
            </a:r>
            <a:r>
              <a:rPr lang="en-US" altLang="en-US" sz="2400" dirty="0" smtClean="0">
                <a:latin typeface="Times New Roman" panose="02020603050405020304" pitchFamily="18" charset="0"/>
              </a:rPr>
              <a:t> = 2t + 1.</a:t>
            </a:r>
            <a:endParaRPr lang="en-US" dirty="0" smtClean="0"/>
          </a:p>
          <a:p>
            <a:pPr algn="just"/>
            <a:endParaRPr lang="en-US" dirty="0" smtClean="0"/>
          </a:p>
          <a:p>
            <a:pPr algn="just"/>
            <a:endParaRPr lang="en-US" dirty="0" smtClean="0"/>
          </a:p>
          <a:p>
            <a:pPr algn="just"/>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5" name="Rectangle 9"/>
          <p:cNvSpPr>
            <a:spLocks noChangeArrowheads="1"/>
          </p:cNvSpPr>
          <p:nvPr/>
        </p:nvSpPr>
        <p:spPr bwMode="auto">
          <a:xfrm>
            <a:off x="381000" y="914400"/>
            <a:ext cx="8382000" cy="224676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dirty="0">
                <a:latin typeface="Times New Roman" panose="02020603050405020304" pitchFamily="18" charset="0"/>
              </a:rPr>
              <a:t>Let us find the Hamming distance between two pairs of words.</a:t>
            </a:r>
          </a:p>
          <a:p>
            <a:pPr algn="just"/>
            <a:endParaRPr lang="en-US" altLang="en-US" sz="2800" i="1" dirty="0">
              <a:latin typeface="Times New Roman" panose="02020603050405020304" pitchFamily="18" charset="0"/>
            </a:endParaRPr>
          </a:p>
          <a:p>
            <a:pPr algn="just"/>
            <a:r>
              <a:rPr lang="en-US" altLang="en-US" sz="2800" i="1" dirty="0">
                <a:solidFill>
                  <a:schemeClr val="hlink"/>
                </a:solidFill>
                <a:latin typeface="Times New Roman" panose="02020603050405020304" pitchFamily="18" charset="0"/>
              </a:rPr>
              <a:t>1</a:t>
            </a:r>
            <a:r>
              <a:rPr lang="en-US" altLang="en-US" sz="2800" i="1" dirty="0">
                <a:latin typeface="Times New Roman" panose="02020603050405020304" pitchFamily="18" charset="0"/>
              </a:rPr>
              <a:t>. The Hamming distance d(000, 011) is 2 because </a:t>
            </a:r>
            <a:br>
              <a:rPr lang="en-US" altLang="en-US" sz="2800" i="1" dirty="0">
                <a:latin typeface="Times New Roman" panose="02020603050405020304" pitchFamily="18" charset="0"/>
              </a:rPr>
            </a:br>
            <a:r>
              <a:rPr lang="en-US" altLang="en-US" sz="2800" i="1" dirty="0">
                <a:latin typeface="Times New Roman" panose="02020603050405020304" pitchFamily="18" charset="0"/>
              </a:rPr>
              <a:t>    </a:t>
            </a:r>
          </a:p>
        </p:txBody>
      </p:sp>
      <p:sp>
        <p:nvSpPr>
          <p:cNvPr id="55306" name="Text Box 11"/>
          <p:cNvSpPr txBox="1">
            <a:spLocks noChangeArrowheads="1"/>
          </p:cNvSpPr>
          <p:nvPr/>
        </p:nvSpPr>
        <p:spPr bwMode="auto">
          <a:xfrm>
            <a:off x="457200" y="177225"/>
            <a:ext cx="40536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dirty="0" smtClean="0">
                <a:solidFill>
                  <a:schemeClr val="hlink"/>
                </a:solidFill>
                <a:latin typeface="Times New Roman" panose="02020603050405020304" pitchFamily="18" charset="0"/>
              </a:rPr>
              <a:t>Example</a:t>
            </a:r>
            <a:endParaRPr lang="en-US" altLang="en-US" i="1" dirty="0">
              <a:solidFill>
                <a:schemeClr val="hlink"/>
              </a:solidFill>
              <a:latin typeface="Times New Roman" panose="02020603050405020304" pitchFamily="18" charset="0"/>
            </a:endParaRPr>
          </a:p>
        </p:txBody>
      </p:sp>
      <p:sp>
        <p:nvSpPr>
          <p:cNvPr id="55307" name="Rectangle 13"/>
          <p:cNvSpPr>
            <a:spLocks noChangeArrowheads="1"/>
          </p:cNvSpPr>
          <p:nvPr/>
        </p:nvSpPr>
        <p:spPr bwMode="auto">
          <a:xfrm>
            <a:off x="457200" y="4114802"/>
            <a:ext cx="8305800" cy="52322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dirty="0">
                <a:solidFill>
                  <a:schemeClr val="hlink"/>
                </a:solidFill>
                <a:latin typeface="Times New Roman" panose="02020603050405020304" pitchFamily="18" charset="0"/>
              </a:rPr>
              <a:t>2.</a:t>
            </a:r>
            <a:r>
              <a:rPr lang="en-US" altLang="en-US" sz="2800" i="1" dirty="0">
                <a:latin typeface="Times New Roman" panose="02020603050405020304" pitchFamily="18" charset="0"/>
              </a:rPr>
              <a:t> The Hamming distance d(10101, 11110) is 3 because</a:t>
            </a:r>
          </a:p>
        </p:txBody>
      </p:sp>
      <p:pic>
        <p:nvPicPr>
          <p:cNvPr id="55308"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4966" y="3257552"/>
            <a:ext cx="2180034" cy="341313"/>
          </a:xfrm>
          <a:prstGeom prst="rect">
            <a:avLst/>
          </a:prstGeom>
          <a:noFill/>
          <a:ln w="57150" cmpd="thickThin">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309"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50" y="5027615"/>
            <a:ext cx="2858691" cy="307975"/>
          </a:xfrm>
          <a:prstGeom prst="rect">
            <a:avLst/>
          </a:prstGeom>
          <a:noFill/>
          <a:ln w="57150" cmpd="thickThin">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lide Number Placeholder 6"/>
          <p:cNvSpPr>
            <a:spLocks noGrp="1"/>
          </p:cNvSpPr>
          <p:nvPr>
            <p:ph type="sldNum" sz="quarter" idx="12"/>
          </p:nvPr>
        </p:nvSpPr>
        <p:spPr/>
        <p:txBody>
          <a:bodyPr/>
          <a:lstStyle/>
          <a:p>
            <a:fld id="{B6F15528-21DE-4FAA-801E-634DDDAF4B2B}" type="slidenum">
              <a:rPr lang="en-US" smtClean="0"/>
              <a:pPr/>
              <a:t>28</a:t>
            </a:fld>
            <a:endParaRPr lang="en-US"/>
          </a:p>
        </p:txBody>
      </p:sp>
      <p:sp>
        <p:nvSpPr>
          <p:cNvPr id="8" name="Footer Placeholder 7"/>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1395813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01" name="Rectangle 9"/>
          <p:cNvSpPr>
            <a:spLocks noChangeArrowheads="1"/>
          </p:cNvSpPr>
          <p:nvPr/>
        </p:nvSpPr>
        <p:spPr bwMode="auto">
          <a:xfrm>
            <a:off x="381000" y="1143000"/>
            <a:ext cx="8382000" cy="94615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dirty="0">
                <a:latin typeface="Times New Roman" panose="02020603050405020304" pitchFamily="18" charset="0"/>
              </a:rPr>
              <a:t>Find the minimum Hamming distance of the coding </a:t>
            </a:r>
            <a:r>
              <a:rPr lang="en-US" altLang="en-US" sz="2800" dirty="0" smtClean="0">
                <a:latin typeface="Times New Roman" panose="02020603050405020304" pitchFamily="18" charset="0"/>
              </a:rPr>
              <a:t>scheme</a:t>
            </a:r>
            <a:endParaRPr lang="en-US" altLang="en-US" sz="2800" dirty="0">
              <a:latin typeface="Times New Roman" panose="02020603050405020304" pitchFamily="18" charset="0"/>
            </a:endParaRPr>
          </a:p>
        </p:txBody>
      </p:sp>
      <p:sp>
        <p:nvSpPr>
          <p:cNvPr id="59402" name="Rectangle 10"/>
          <p:cNvSpPr>
            <a:spLocks noChangeArrowheads="1"/>
          </p:cNvSpPr>
          <p:nvPr/>
        </p:nvSpPr>
        <p:spPr bwMode="auto">
          <a:xfrm>
            <a:off x="533400" y="2209800"/>
            <a:ext cx="7772400" cy="94615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dirty="0">
                <a:solidFill>
                  <a:schemeClr val="hlink"/>
                </a:solidFill>
                <a:latin typeface="Times New Roman" panose="02020603050405020304" pitchFamily="18" charset="0"/>
              </a:rPr>
              <a:t>Solution</a:t>
            </a:r>
          </a:p>
          <a:p>
            <a:r>
              <a:rPr lang="en-US" altLang="en-US" sz="2800" dirty="0">
                <a:latin typeface="Times" panose="02020603050405020304" pitchFamily="18" charset="0"/>
              </a:rPr>
              <a:t>We first find all Hamming distances.</a:t>
            </a:r>
          </a:p>
        </p:txBody>
      </p:sp>
      <p:sp>
        <p:nvSpPr>
          <p:cNvPr id="59403" name="Text Box 13"/>
          <p:cNvSpPr txBox="1">
            <a:spLocks noChangeArrowheads="1"/>
          </p:cNvSpPr>
          <p:nvPr/>
        </p:nvSpPr>
        <p:spPr bwMode="auto">
          <a:xfrm>
            <a:off x="457200" y="253425"/>
            <a:ext cx="40536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dirty="0" smtClean="0">
                <a:solidFill>
                  <a:schemeClr val="hlink"/>
                </a:solidFill>
                <a:latin typeface="Times New Roman" panose="02020603050405020304" pitchFamily="18" charset="0"/>
              </a:rPr>
              <a:t>Example</a:t>
            </a:r>
            <a:endParaRPr lang="en-US" altLang="en-US" dirty="0">
              <a:solidFill>
                <a:schemeClr val="hlink"/>
              </a:solidFill>
              <a:latin typeface="Times New Roman" panose="02020603050405020304" pitchFamily="18" charset="0"/>
            </a:endParaRPr>
          </a:p>
        </p:txBody>
      </p:sp>
      <p:pic>
        <p:nvPicPr>
          <p:cNvPr id="59404"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2076" y="3417888"/>
            <a:ext cx="6418660" cy="620712"/>
          </a:xfrm>
          <a:prstGeom prst="rect">
            <a:avLst/>
          </a:prstGeom>
          <a:noFill/>
          <a:ln w="57150" cmpd="thickThin">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9405" name="Rectangle 16"/>
          <p:cNvSpPr>
            <a:spLocks noChangeArrowheads="1"/>
          </p:cNvSpPr>
          <p:nvPr/>
        </p:nvSpPr>
        <p:spPr bwMode="auto">
          <a:xfrm>
            <a:off x="1314450" y="4267202"/>
            <a:ext cx="6515100" cy="51911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dirty="0">
                <a:latin typeface="Times" panose="02020603050405020304" pitchFamily="18" charset="0"/>
              </a:rPr>
              <a:t>The </a:t>
            </a:r>
            <a:r>
              <a:rPr lang="en-US" altLang="en-US" sz="2800" dirty="0" err="1">
                <a:latin typeface="Times" panose="02020603050405020304" pitchFamily="18" charset="0"/>
              </a:rPr>
              <a:t>d</a:t>
            </a:r>
            <a:r>
              <a:rPr lang="en-US" altLang="en-US" sz="2800" baseline="-25000" dirty="0" err="1">
                <a:latin typeface="Times" panose="02020603050405020304" pitchFamily="18" charset="0"/>
              </a:rPr>
              <a:t>min</a:t>
            </a:r>
            <a:r>
              <a:rPr lang="en-US" altLang="en-US" sz="2800" dirty="0">
                <a:latin typeface="Times" panose="02020603050405020304" pitchFamily="18" charset="0"/>
              </a:rPr>
              <a:t> in this case is 2.</a:t>
            </a:r>
          </a:p>
        </p:txBody>
      </p:sp>
      <p:sp>
        <p:nvSpPr>
          <p:cNvPr id="7" name="Slide Number Placeholder 6"/>
          <p:cNvSpPr>
            <a:spLocks noGrp="1"/>
          </p:cNvSpPr>
          <p:nvPr>
            <p:ph type="sldNum" sz="quarter" idx="12"/>
          </p:nvPr>
        </p:nvSpPr>
        <p:spPr/>
        <p:txBody>
          <a:bodyPr/>
          <a:lstStyle/>
          <a:p>
            <a:fld id="{B6F15528-21DE-4FAA-801E-634DDDAF4B2B}" type="slidenum">
              <a:rPr lang="en-US" smtClean="0"/>
              <a:pPr/>
              <a:t>29</a:t>
            </a:fld>
            <a:endParaRPr lang="en-US"/>
          </a:p>
        </p:txBody>
      </p:sp>
      <p:sp>
        <p:nvSpPr>
          <p:cNvPr id="8" name="Footer Placeholder 7"/>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8393952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7772400" cy="1143000"/>
          </a:xfrm>
        </p:spPr>
        <p:txBody>
          <a:bodyPr/>
          <a:lstStyle/>
          <a:p>
            <a:r>
              <a:rPr lang="en-US" dirty="0" smtClean="0">
                <a:latin typeface="Times" panose="02020603050405020304" pitchFamily="18" charset="0"/>
                <a:ea typeface="Tahoma" panose="020B0604030504040204" pitchFamily="34" charset="0"/>
                <a:cs typeface="Times" panose="02020603050405020304" pitchFamily="18" charset="0"/>
              </a:rPr>
              <a:t>1. Types of errors</a:t>
            </a:r>
            <a:endParaRPr lang="en-US" dirty="0">
              <a:latin typeface="Times" panose="02020603050405020304" pitchFamily="18" charset="0"/>
              <a:ea typeface="Tahoma" panose="020B0604030504040204" pitchFamily="34" charset="0"/>
              <a:cs typeface="Times" panose="02020603050405020304" pitchFamily="18" charset="0"/>
            </a:endParaRPr>
          </a:p>
        </p:txBody>
      </p:sp>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a:p>
        </p:txBody>
      </p:sp>
      <p:sp>
        <p:nvSpPr>
          <p:cNvPr id="5" name="Content Placeholder 4"/>
          <p:cNvSpPr>
            <a:spLocks noGrp="1"/>
          </p:cNvSpPr>
          <p:nvPr>
            <p:ph sz="quarter" idx="1"/>
          </p:nvPr>
        </p:nvSpPr>
        <p:spPr>
          <a:xfrm>
            <a:off x="457200" y="1143000"/>
            <a:ext cx="8382000" cy="4953000"/>
          </a:xfrm>
        </p:spPr>
        <p:txBody>
          <a:bodyPr>
            <a:normAutofit/>
          </a:bodyPr>
          <a:lstStyle/>
          <a:p>
            <a:pPr algn="just"/>
            <a:r>
              <a:rPr lang="en-US" dirty="0" smtClean="0">
                <a:latin typeface="Times New Roman" panose="02020603050405020304" pitchFamily="18" charset="0"/>
                <a:cs typeface="Times New Roman" panose="02020603050405020304" pitchFamily="18" charset="0"/>
              </a:rPr>
              <a:t>There are two types of errors</a:t>
            </a:r>
          </a:p>
          <a:p>
            <a:pPr algn="just">
              <a:buFontTx/>
              <a:buChar char="-"/>
            </a:pPr>
            <a:r>
              <a:rPr lang="en-US" dirty="0" smtClean="0">
                <a:latin typeface="Times New Roman" panose="02020603050405020304" pitchFamily="18" charset="0"/>
                <a:cs typeface="Times New Roman" panose="02020603050405020304" pitchFamily="18" charset="0"/>
              </a:rPr>
              <a:t>Single bit errors : Only one bit in data unit has changed</a:t>
            </a:r>
          </a:p>
          <a:p>
            <a:pPr algn="just">
              <a:buFontTx/>
              <a:buChar char="-"/>
            </a:pPr>
            <a:r>
              <a:rPr lang="en-US" dirty="0" smtClean="0">
                <a:latin typeface="Times New Roman" panose="02020603050405020304" pitchFamily="18" charset="0"/>
                <a:cs typeface="Times New Roman" panose="02020603050405020304" pitchFamily="18" charset="0"/>
              </a:rPr>
              <a:t>multi bit errors: It is also known as burst error where more than two bit in data unit has changed</a:t>
            </a:r>
          </a:p>
          <a:p>
            <a:pPr algn="just"/>
            <a:r>
              <a:rPr lang="en-US" dirty="0" smtClean="0">
                <a:latin typeface="Times New Roman" panose="02020603050405020304" pitchFamily="18" charset="0"/>
                <a:cs typeface="Times New Roman" panose="02020603050405020304" pitchFamily="18" charset="0"/>
              </a:rPr>
              <a:t>Here 0 changes to 1 and 1 changes to 0.</a:t>
            </a:r>
          </a:p>
          <a:p>
            <a:pPr algn="just"/>
            <a:r>
              <a:rPr lang="en-US" dirty="0" smtClean="0">
                <a:latin typeface="Times New Roman" panose="02020603050405020304" pitchFamily="18" charset="0"/>
                <a:cs typeface="Times New Roman" panose="02020603050405020304" pitchFamily="18" charset="0"/>
              </a:rPr>
              <a:t>Single bit errors are normally seen least in serial data transmission.</a:t>
            </a:r>
          </a:p>
          <a:p>
            <a:pPr algn="just"/>
            <a:r>
              <a:rPr lang="en-US" dirty="0" smtClean="0">
                <a:latin typeface="Times New Roman" panose="02020603050405020304" pitchFamily="18" charset="0"/>
                <a:cs typeface="Times New Roman" panose="02020603050405020304" pitchFamily="18" charset="0"/>
              </a:rPr>
              <a:t>Burst error is more likely to occur than a single bit error. It occurs due to noise because duration of noise is longer than the duration of 1 bit. So noise affect more numbers of data.</a:t>
            </a:r>
          </a:p>
          <a:p>
            <a:pPr algn="just"/>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2"/>
          <p:cNvSpPr txBox="1">
            <a:spLocks noChangeArrowheads="1"/>
          </p:cNvSpPr>
          <p:nvPr/>
        </p:nvSpPr>
        <p:spPr bwMode="auto">
          <a:xfrm>
            <a:off x="1295400" y="685800"/>
            <a:ext cx="368806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Table </a:t>
            </a:r>
            <a:r>
              <a:rPr lang="en-US" altLang="en-US" sz="2000" i="1" dirty="0" smtClean="0">
                <a:latin typeface="Times New Roman" panose="02020603050405020304" pitchFamily="18" charset="0"/>
              </a:rPr>
              <a:t>A </a:t>
            </a:r>
            <a:r>
              <a:rPr lang="en-US" altLang="en-US" sz="2000" i="1" dirty="0">
                <a:latin typeface="Times New Roman" panose="02020603050405020304" pitchFamily="18" charset="0"/>
              </a:rPr>
              <a:t>code for error </a:t>
            </a:r>
            <a:r>
              <a:rPr lang="en-US" altLang="en-US" sz="2000" i="1" dirty="0" smtClean="0">
                <a:latin typeface="Times New Roman" panose="02020603050405020304" pitchFamily="18" charset="0"/>
              </a:rPr>
              <a:t>detection</a:t>
            </a:r>
            <a:endParaRPr lang="en-US" altLang="en-US" sz="2000" i="1" dirty="0">
              <a:latin typeface="Times New Roman" panose="02020603050405020304" pitchFamily="18" charset="0"/>
            </a:endParaRPr>
          </a:p>
        </p:txBody>
      </p:sp>
      <p:pic>
        <p:nvPicPr>
          <p:cNvPr id="6144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2070" y="1374775"/>
            <a:ext cx="6403181" cy="353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30</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8285033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2"/>
          <p:cNvSpPr txBox="1">
            <a:spLocks noChangeArrowheads="1"/>
          </p:cNvSpPr>
          <p:nvPr/>
        </p:nvSpPr>
        <p:spPr bwMode="auto">
          <a:xfrm>
            <a:off x="1543050" y="1295400"/>
            <a:ext cx="396538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smtClean="0">
                <a:solidFill>
                  <a:schemeClr val="folHlink"/>
                </a:solidFill>
                <a:latin typeface="Times New Roman" panose="02020603050405020304" pitchFamily="18" charset="0"/>
              </a:rPr>
              <a:t>Table </a:t>
            </a:r>
            <a:r>
              <a:rPr lang="en-US" altLang="en-US" sz="2000" i="1" dirty="0" smtClean="0">
                <a:latin typeface="Times New Roman" panose="02020603050405020304" pitchFamily="18" charset="0"/>
              </a:rPr>
              <a:t>A </a:t>
            </a:r>
            <a:r>
              <a:rPr lang="en-US" altLang="en-US" sz="2000" i="1" dirty="0">
                <a:latin typeface="Times New Roman" panose="02020603050405020304" pitchFamily="18" charset="0"/>
              </a:rPr>
              <a:t>code for error </a:t>
            </a:r>
            <a:r>
              <a:rPr lang="en-US" altLang="en-US" sz="2000" i="1" dirty="0" smtClean="0">
                <a:latin typeface="Times New Roman" panose="02020603050405020304" pitchFamily="18" charset="0"/>
              </a:rPr>
              <a:t>correction</a:t>
            </a:r>
            <a:endParaRPr lang="en-US" altLang="en-US" sz="2000" i="1" dirty="0">
              <a:latin typeface="Times New Roman" panose="02020603050405020304" pitchFamily="18" charset="0"/>
            </a:endParaRPr>
          </a:p>
        </p:txBody>
      </p:sp>
      <p:pic>
        <p:nvPicPr>
          <p:cNvPr id="6349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0170" y="1728788"/>
            <a:ext cx="6307931" cy="31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31</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10339659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5" name="Rectangle 9"/>
          <p:cNvSpPr>
            <a:spLocks noChangeArrowheads="1"/>
          </p:cNvSpPr>
          <p:nvPr/>
        </p:nvSpPr>
        <p:spPr bwMode="auto">
          <a:xfrm>
            <a:off x="304800" y="1143000"/>
            <a:ext cx="75247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dirty="0">
                <a:latin typeface="Times New Roman" panose="02020603050405020304" pitchFamily="18" charset="0"/>
              </a:rPr>
              <a:t>Find the minimum Hamming distance of the coding </a:t>
            </a:r>
            <a:r>
              <a:rPr lang="en-US" altLang="en-US" sz="2800" dirty="0" smtClean="0">
                <a:latin typeface="Times New Roman" panose="02020603050405020304" pitchFamily="18" charset="0"/>
              </a:rPr>
              <a:t>scheme</a:t>
            </a:r>
            <a:endParaRPr lang="en-US" altLang="en-US" sz="2800" dirty="0">
              <a:latin typeface="Times New Roman" panose="02020603050405020304" pitchFamily="18" charset="0"/>
            </a:endParaRPr>
          </a:p>
        </p:txBody>
      </p:sp>
      <p:sp>
        <p:nvSpPr>
          <p:cNvPr id="65546" name="Rectangle 10"/>
          <p:cNvSpPr>
            <a:spLocks noChangeArrowheads="1"/>
          </p:cNvSpPr>
          <p:nvPr/>
        </p:nvSpPr>
        <p:spPr bwMode="auto">
          <a:xfrm>
            <a:off x="381000" y="2438400"/>
            <a:ext cx="7448550" cy="954107"/>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dirty="0">
                <a:solidFill>
                  <a:schemeClr val="hlink"/>
                </a:solidFill>
                <a:latin typeface="Times New Roman" panose="02020603050405020304" pitchFamily="18" charset="0"/>
              </a:rPr>
              <a:t>Solution</a:t>
            </a:r>
          </a:p>
          <a:p>
            <a:r>
              <a:rPr lang="en-US" altLang="en-US" sz="2800" dirty="0">
                <a:latin typeface="Times" panose="02020603050405020304" pitchFamily="18" charset="0"/>
              </a:rPr>
              <a:t>We first find all the Hamming distances.</a:t>
            </a:r>
          </a:p>
        </p:txBody>
      </p:sp>
      <p:sp>
        <p:nvSpPr>
          <p:cNvPr id="65547" name="Rectangle 12"/>
          <p:cNvSpPr>
            <a:spLocks noChangeArrowheads="1"/>
          </p:cNvSpPr>
          <p:nvPr/>
        </p:nvSpPr>
        <p:spPr bwMode="auto">
          <a:xfrm>
            <a:off x="1371600" y="4724402"/>
            <a:ext cx="6515100" cy="51911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dirty="0">
                <a:latin typeface="Times New Roman" panose="02020603050405020304" pitchFamily="18" charset="0"/>
              </a:rPr>
              <a:t>The </a:t>
            </a:r>
            <a:r>
              <a:rPr lang="en-US" altLang="en-US" sz="2800" dirty="0" err="1">
                <a:latin typeface="Times New Roman" panose="02020603050405020304" pitchFamily="18" charset="0"/>
              </a:rPr>
              <a:t>d</a:t>
            </a:r>
            <a:r>
              <a:rPr lang="en-US" altLang="en-US" sz="2800" baseline="-25000" dirty="0" err="1">
                <a:latin typeface="Times New Roman" panose="02020603050405020304" pitchFamily="18" charset="0"/>
              </a:rPr>
              <a:t>min</a:t>
            </a:r>
            <a:r>
              <a:rPr lang="en-US" altLang="en-US" sz="2800" dirty="0">
                <a:latin typeface="Times New Roman" panose="02020603050405020304" pitchFamily="18" charset="0"/>
              </a:rPr>
              <a:t> in this case is 3.</a:t>
            </a:r>
          </a:p>
        </p:txBody>
      </p:sp>
      <p:sp>
        <p:nvSpPr>
          <p:cNvPr id="65548" name="Text Box 13"/>
          <p:cNvSpPr txBox="1">
            <a:spLocks noChangeArrowheads="1"/>
          </p:cNvSpPr>
          <p:nvPr/>
        </p:nvSpPr>
        <p:spPr bwMode="auto">
          <a:xfrm>
            <a:off x="213525" y="177225"/>
            <a:ext cx="45108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dirty="0">
                <a:solidFill>
                  <a:schemeClr val="hlink"/>
                </a:solidFill>
                <a:latin typeface="Times New Roman" panose="02020603050405020304" pitchFamily="18" charset="0"/>
              </a:rPr>
              <a:t>Example </a:t>
            </a:r>
          </a:p>
        </p:txBody>
      </p:sp>
      <p:pic>
        <p:nvPicPr>
          <p:cNvPr id="65549"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1867" y="3771900"/>
            <a:ext cx="5959078" cy="647700"/>
          </a:xfrm>
          <a:prstGeom prst="rect">
            <a:avLst/>
          </a:prstGeom>
          <a:noFill/>
          <a:ln w="57150" cmpd="thickThin">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lide Number Placeholder 6"/>
          <p:cNvSpPr>
            <a:spLocks noGrp="1"/>
          </p:cNvSpPr>
          <p:nvPr>
            <p:ph type="sldNum" sz="quarter" idx="12"/>
          </p:nvPr>
        </p:nvSpPr>
        <p:spPr/>
        <p:txBody>
          <a:bodyPr/>
          <a:lstStyle/>
          <a:p>
            <a:fld id="{B6F15528-21DE-4FAA-801E-634DDDAF4B2B}" type="slidenum">
              <a:rPr lang="en-US" smtClean="0"/>
              <a:pPr/>
              <a:t>32</a:t>
            </a:fld>
            <a:endParaRPr lang="en-US"/>
          </a:p>
        </p:txBody>
      </p:sp>
      <p:sp>
        <p:nvSpPr>
          <p:cNvPr id="8" name="Footer Placeholder 7"/>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8624123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41" name="Rectangle 9"/>
          <p:cNvSpPr>
            <a:spLocks noChangeArrowheads="1"/>
          </p:cNvSpPr>
          <p:nvPr/>
        </p:nvSpPr>
        <p:spPr bwMode="auto">
          <a:xfrm>
            <a:off x="457200" y="1143000"/>
            <a:ext cx="8153400"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dirty="0">
                <a:latin typeface="Times New Roman" panose="02020603050405020304" pitchFamily="18" charset="0"/>
              </a:rPr>
              <a:t>The minimum Hamming distance for our first code scheme </a:t>
            </a:r>
            <a:r>
              <a:rPr lang="en-US" altLang="en-US" sz="2800" dirty="0" smtClean="0">
                <a:latin typeface="Times New Roman" panose="02020603050405020304" pitchFamily="18" charset="0"/>
              </a:rPr>
              <a:t>is </a:t>
            </a:r>
            <a:r>
              <a:rPr lang="en-US" altLang="en-US" sz="2800" dirty="0">
                <a:latin typeface="Times New Roman" panose="02020603050405020304" pitchFamily="18" charset="0"/>
              </a:rPr>
              <a:t>2. This code guarantees detection of only a single error. For example, if the third codeword (101) is sent and one error occurs, the received codeword does not match any valid codeword. If two errors occur, however, the received codeword may match a valid codeword and the errors are not detected.</a:t>
            </a:r>
          </a:p>
        </p:txBody>
      </p:sp>
      <p:sp>
        <p:nvSpPr>
          <p:cNvPr id="69642" name="Text Box 11"/>
          <p:cNvSpPr txBox="1">
            <a:spLocks noChangeArrowheads="1"/>
          </p:cNvSpPr>
          <p:nvPr/>
        </p:nvSpPr>
        <p:spPr bwMode="auto">
          <a:xfrm>
            <a:off x="381000" y="101025"/>
            <a:ext cx="41298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dirty="0" smtClean="0">
                <a:solidFill>
                  <a:schemeClr val="hlink"/>
                </a:solidFill>
                <a:latin typeface="Times New Roman" panose="02020603050405020304" pitchFamily="18" charset="0"/>
              </a:rPr>
              <a:t>Example</a:t>
            </a:r>
            <a:endParaRPr lang="en-US" altLang="en-US" i="1" dirty="0">
              <a:solidFill>
                <a:schemeClr val="hlink"/>
              </a:solidFill>
              <a:latin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33</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2339199847"/>
      </p:ext>
    </p:extLst>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81" name="Rectangle 9"/>
          <p:cNvSpPr>
            <a:spLocks noChangeArrowheads="1"/>
          </p:cNvSpPr>
          <p:nvPr/>
        </p:nvSpPr>
        <p:spPr bwMode="auto">
          <a:xfrm>
            <a:off x="457200" y="1143000"/>
            <a:ext cx="83058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dirty="0">
                <a:latin typeface="Times New Roman" panose="02020603050405020304" pitchFamily="18" charset="0"/>
              </a:rPr>
              <a:t>A code scheme has a Hamming distance </a:t>
            </a:r>
            <a:r>
              <a:rPr lang="en-US" altLang="en-US" sz="2800" dirty="0" err="1">
                <a:latin typeface="Times New Roman" panose="02020603050405020304" pitchFamily="18" charset="0"/>
              </a:rPr>
              <a:t>d</a:t>
            </a:r>
            <a:r>
              <a:rPr lang="en-US" altLang="en-US" sz="2800" baseline="-12000" dirty="0" err="1">
                <a:latin typeface="Times New Roman" panose="02020603050405020304" pitchFamily="18" charset="0"/>
              </a:rPr>
              <a:t>min</a:t>
            </a:r>
            <a:r>
              <a:rPr lang="en-US" altLang="en-US" sz="2800" dirty="0">
                <a:latin typeface="Times New Roman" panose="02020603050405020304" pitchFamily="18" charset="0"/>
              </a:rPr>
              <a:t> = 4. What is the error detection and correction capability of this scheme?</a:t>
            </a:r>
          </a:p>
        </p:txBody>
      </p:sp>
      <p:sp>
        <p:nvSpPr>
          <p:cNvPr id="79882" name="Rectangle 10"/>
          <p:cNvSpPr>
            <a:spLocks noChangeArrowheads="1"/>
          </p:cNvSpPr>
          <p:nvPr/>
        </p:nvSpPr>
        <p:spPr bwMode="auto">
          <a:xfrm>
            <a:off x="457200" y="2819400"/>
            <a:ext cx="8305800" cy="310854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dirty="0">
                <a:solidFill>
                  <a:schemeClr val="hlink"/>
                </a:solidFill>
                <a:latin typeface="Times New Roman" panose="02020603050405020304" pitchFamily="18" charset="0"/>
              </a:rPr>
              <a:t>Solution</a:t>
            </a:r>
          </a:p>
          <a:p>
            <a:pPr algn="just"/>
            <a:r>
              <a:rPr lang="en-US" altLang="en-US" sz="2800" dirty="0">
                <a:latin typeface="Times" panose="02020603050405020304" pitchFamily="18" charset="0"/>
              </a:rPr>
              <a:t>This code guarantees the detection of up to </a:t>
            </a:r>
            <a:r>
              <a:rPr lang="en-US" altLang="en-US" sz="2800" dirty="0">
                <a:solidFill>
                  <a:schemeClr val="hlink"/>
                </a:solidFill>
                <a:latin typeface="Times" panose="02020603050405020304" pitchFamily="18" charset="0"/>
              </a:rPr>
              <a:t>three</a:t>
            </a:r>
            <a:r>
              <a:rPr lang="en-US" altLang="en-US" sz="2800" dirty="0">
                <a:latin typeface="Times" panose="02020603050405020304" pitchFamily="18" charset="0"/>
              </a:rPr>
              <a:t> </a:t>
            </a:r>
            <a:r>
              <a:rPr lang="en-US" altLang="en-US" sz="2800" dirty="0" smtClean="0">
                <a:latin typeface="Times" panose="02020603050405020304" pitchFamily="18" charset="0"/>
              </a:rPr>
              <a:t>errors (s </a:t>
            </a:r>
            <a:r>
              <a:rPr lang="en-US" altLang="en-US" sz="2800" dirty="0">
                <a:latin typeface="Times" panose="02020603050405020304" pitchFamily="18" charset="0"/>
              </a:rPr>
              <a:t>= 3), but it can correct up to </a:t>
            </a:r>
            <a:r>
              <a:rPr lang="en-US" altLang="en-US" sz="2800" dirty="0">
                <a:solidFill>
                  <a:schemeClr val="hlink"/>
                </a:solidFill>
                <a:latin typeface="Times" panose="02020603050405020304" pitchFamily="18" charset="0"/>
              </a:rPr>
              <a:t>one</a:t>
            </a:r>
            <a:r>
              <a:rPr lang="en-US" altLang="en-US" sz="2800" dirty="0">
                <a:latin typeface="Times" panose="02020603050405020304" pitchFamily="18" charset="0"/>
              </a:rPr>
              <a:t> error. In </a:t>
            </a:r>
            <a:r>
              <a:rPr lang="en-US" altLang="en-US" sz="2800" dirty="0" smtClean="0">
                <a:latin typeface="Times" panose="02020603050405020304" pitchFamily="18" charset="0"/>
              </a:rPr>
              <a:t>other words</a:t>
            </a:r>
            <a:r>
              <a:rPr lang="en-US" altLang="en-US" sz="2800" dirty="0">
                <a:latin typeface="Times" panose="02020603050405020304" pitchFamily="18" charset="0"/>
              </a:rPr>
              <a:t>, </a:t>
            </a:r>
            <a:r>
              <a:rPr lang="en-US" altLang="en-US" sz="2800" dirty="0" smtClean="0">
                <a:latin typeface="Times" panose="02020603050405020304" pitchFamily="18" charset="0"/>
              </a:rPr>
              <a:t>if </a:t>
            </a:r>
            <a:r>
              <a:rPr lang="en-US" altLang="en-US" sz="2800" dirty="0">
                <a:latin typeface="Times" panose="02020603050405020304" pitchFamily="18" charset="0"/>
              </a:rPr>
              <a:t>this code is used for error correction, part of its capability is wasted. Error correction codes need to have an odd minimum distance (3, 5, 7, . . . ). </a:t>
            </a:r>
          </a:p>
        </p:txBody>
      </p:sp>
      <p:sp>
        <p:nvSpPr>
          <p:cNvPr id="79883" name="Text Box 11"/>
          <p:cNvSpPr txBox="1">
            <a:spLocks noChangeArrowheads="1"/>
          </p:cNvSpPr>
          <p:nvPr/>
        </p:nvSpPr>
        <p:spPr bwMode="auto">
          <a:xfrm>
            <a:off x="518325" y="177225"/>
            <a:ext cx="40536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dirty="0" smtClean="0">
                <a:solidFill>
                  <a:schemeClr val="hlink"/>
                </a:solidFill>
                <a:latin typeface="Times New Roman" panose="02020603050405020304" pitchFamily="18" charset="0"/>
              </a:rPr>
              <a:t>Example</a:t>
            </a:r>
            <a:endParaRPr lang="en-US" altLang="en-US" i="1" dirty="0">
              <a:solidFill>
                <a:schemeClr val="hlink"/>
              </a:solidFill>
              <a:latin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34</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2054948315"/>
      </p:ext>
    </p:extLst>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610600" cy="1143000"/>
          </a:xfrm>
        </p:spPr>
        <p:txBody>
          <a:bodyPr>
            <a:normAutofit/>
          </a:bodyPr>
          <a:lstStyle/>
          <a:p>
            <a:r>
              <a:rPr lang="en-US" dirty="0" smtClean="0"/>
              <a:t>2. Linear Block codes</a:t>
            </a:r>
            <a:endParaRPr lang="en-US" dirty="0"/>
          </a:p>
        </p:txBody>
      </p:sp>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35</a:t>
            </a:fld>
            <a:endParaRPr lang="en-US"/>
          </a:p>
        </p:txBody>
      </p:sp>
      <p:sp>
        <p:nvSpPr>
          <p:cNvPr id="5" name="Content Placeholder 4"/>
          <p:cNvSpPr>
            <a:spLocks noGrp="1"/>
          </p:cNvSpPr>
          <p:nvPr>
            <p:ph sz="quarter" idx="1"/>
          </p:nvPr>
        </p:nvSpPr>
        <p:spPr>
          <a:xfrm>
            <a:off x="457200" y="838200"/>
            <a:ext cx="8382000" cy="5562600"/>
          </a:xfrm>
        </p:spPr>
        <p:txBody>
          <a:bodyPr>
            <a:normAutofit fontScale="92500" lnSpcReduction="10000"/>
          </a:bodyPr>
          <a:lstStyle/>
          <a:p>
            <a:pPr algn="just">
              <a:defRPr/>
            </a:pPr>
            <a:r>
              <a:rPr lang="en-US" altLang="en-US" dirty="0" smtClean="0">
                <a:latin typeface="Times New Roman" panose="02020603050405020304" pitchFamily="18" charset="0"/>
                <a:cs typeface="Times New Roman" panose="02020603050405020304" pitchFamily="18" charset="0"/>
              </a:rPr>
              <a:t>The use of nonlinear block codes for error detection and correction is not widespread because of their structure.</a:t>
            </a:r>
          </a:p>
          <a:p>
            <a:pPr algn="just">
              <a:defRPr/>
            </a:pPr>
            <a:r>
              <a:rPr lang="en-US" dirty="0" smtClean="0">
                <a:latin typeface="Times New Roman" panose="02020603050405020304" pitchFamily="18" charset="0"/>
                <a:cs typeface="Times New Roman" panose="02020603050405020304" pitchFamily="18" charset="0"/>
              </a:rPr>
              <a:t>A linear block code is a code in which the exclusive OR of two valid </a:t>
            </a:r>
            <a:r>
              <a:rPr lang="en-US" dirty="0" err="1" smtClean="0">
                <a:latin typeface="Times New Roman" panose="02020603050405020304" pitchFamily="18" charset="0"/>
                <a:cs typeface="Times New Roman" panose="02020603050405020304" pitchFamily="18" charset="0"/>
              </a:rPr>
              <a:t>codewords</a:t>
            </a:r>
            <a:r>
              <a:rPr lang="en-US" dirty="0" smtClean="0">
                <a:latin typeface="Times New Roman" panose="02020603050405020304" pitchFamily="18" charset="0"/>
                <a:cs typeface="Times New Roman" panose="02020603050405020304" pitchFamily="18" charset="0"/>
              </a:rPr>
              <a:t> creates another valid codeword.</a:t>
            </a:r>
          </a:p>
          <a:p>
            <a:pPr algn="just">
              <a:defRPr/>
            </a:pPr>
            <a:r>
              <a:rPr lang="en-US" dirty="0" smtClean="0">
                <a:latin typeface="Times New Roman" panose="02020603050405020304" pitchFamily="18" charset="0"/>
                <a:cs typeface="Times New Roman" panose="02020603050405020304" pitchFamily="18" charset="0"/>
              </a:rPr>
              <a:t>The minimum hamming distance is the number of 1s in the nonzero valid codeword with the smallest number of 1s.</a:t>
            </a:r>
          </a:p>
          <a:p>
            <a:pPr algn="just">
              <a:defRPr/>
            </a:pPr>
            <a:r>
              <a:rPr lang="en-US" b="1" dirty="0" smtClean="0">
                <a:latin typeface="Times New Roman" panose="02020603050405020304" pitchFamily="18" charset="0"/>
                <a:cs typeface="Times New Roman" panose="02020603050405020304" pitchFamily="18" charset="0"/>
              </a:rPr>
              <a:t>Simple parity check code:</a:t>
            </a:r>
          </a:p>
          <a:p>
            <a:pPr algn="just">
              <a:buFontTx/>
              <a:buChar char="-"/>
              <a:defRPr/>
            </a:pPr>
            <a:r>
              <a:rPr lang="en-US" dirty="0" smtClean="0">
                <a:latin typeface="Times New Roman" panose="02020603050405020304" pitchFamily="18" charset="0"/>
                <a:cs typeface="Times New Roman" panose="02020603050405020304" pitchFamily="18" charset="0"/>
              </a:rPr>
              <a:t>It is used to detect single bit error.</a:t>
            </a:r>
          </a:p>
          <a:p>
            <a:pPr algn="just">
              <a:buFontTx/>
              <a:buChar char="-"/>
              <a:defRPr/>
            </a:pPr>
            <a:r>
              <a:rPr lang="en-US" dirty="0" smtClean="0">
                <a:latin typeface="Times New Roman" panose="02020603050405020304" pitchFamily="18" charset="0"/>
                <a:cs typeface="Times New Roman" panose="02020603050405020304" pitchFamily="18" charset="0"/>
              </a:rPr>
              <a:t>In this technique codeword is get replace by adding extra bit which is parity bit to make total number of 1s in the codeword even.</a:t>
            </a:r>
          </a:p>
          <a:p>
            <a:pPr algn="just">
              <a:buFontTx/>
              <a:buChar char="-"/>
              <a:defRPr/>
            </a:pPr>
            <a:r>
              <a:rPr lang="en-US" dirty="0" smtClean="0">
                <a:latin typeface="Times New Roman" panose="02020603050405020304" pitchFamily="18" charset="0"/>
                <a:cs typeface="Times New Roman" panose="02020603050405020304" pitchFamily="18" charset="0"/>
              </a:rPr>
              <a:t>At receiver side addition is done over all 5 bits. It is called syndrome. If it is 0 when the number of 1s in the received codeword is even otherwise it is 1.</a:t>
            </a:r>
          </a:p>
          <a:p>
            <a:pPr algn="just">
              <a:defRPr/>
            </a:pPr>
            <a:endParaRPr lang="en-US" dirty="0" smtClean="0">
              <a:latin typeface="Times New Roman" panose="02020603050405020304" pitchFamily="18" charset="0"/>
              <a:cs typeface="Times New Roman" panose="02020603050405020304" pitchFamily="18" charset="0"/>
            </a:endParaRPr>
          </a:p>
          <a:p>
            <a:pPr algn="just"/>
            <a:endParaRPr lang="en-US" dirty="0" smtClean="0">
              <a:latin typeface="Times New Roman" panose="02020603050405020304" pitchFamily="18" charset="0"/>
              <a:cs typeface="Times New Roman" panose="02020603050405020304" pitchFamily="18" charset="0"/>
            </a:endParaRPr>
          </a:p>
          <a:p>
            <a:pPr algn="just"/>
            <a:endParaRPr lang="en-US" dirty="0" smtClean="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ext Box 2"/>
          <p:cNvSpPr txBox="1">
            <a:spLocks noChangeArrowheads="1"/>
          </p:cNvSpPr>
          <p:nvPr/>
        </p:nvSpPr>
        <p:spPr bwMode="auto">
          <a:xfrm>
            <a:off x="1428750" y="914400"/>
            <a:ext cx="457426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Table </a:t>
            </a:r>
            <a:r>
              <a:rPr lang="en-US" altLang="en-US" sz="2000" i="1" dirty="0" smtClean="0">
                <a:latin typeface="Times New Roman" panose="02020603050405020304" pitchFamily="18" charset="0"/>
              </a:rPr>
              <a:t>Simple </a:t>
            </a:r>
            <a:r>
              <a:rPr lang="en-US" altLang="en-US" sz="2000" i="1" dirty="0">
                <a:latin typeface="Times New Roman" panose="02020603050405020304" pitchFamily="18" charset="0"/>
              </a:rPr>
              <a:t>parity-check code C(5, 4)</a:t>
            </a:r>
          </a:p>
        </p:txBody>
      </p:sp>
      <p:pic>
        <p:nvPicPr>
          <p:cNvPr id="9216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2316" y="1303340"/>
            <a:ext cx="6390084"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36</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531066076"/>
      </p:ext>
    </p:extLst>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Line 3"/>
          <p:cNvSpPr>
            <a:spLocks noChangeShapeType="1"/>
          </p:cNvSpPr>
          <p:nvPr/>
        </p:nvSpPr>
        <p:spPr bwMode="auto">
          <a:xfrm>
            <a:off x="1257300" y="13716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12" name="Text Box 4"/>
          <p:cNvSpPr txBox="1">
            <a:spLocks noChangeArrowheads="1"/>
          </p:cNvSpPr>
          <p:nvPr/>
        </p:nvSpPr>
        <p:spPr bwMode="auto">
          <a:xfrm>
            <a:off x="838200" y="762000"/>
            <a:ext cx="710686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Encoder </a:t>
            </a:r>
            <a:r>
              <a:rPr lang="en-US" altLang="en-US" sz="2000" i="1" dirty="0">
                <a:latin typeface="Times New Roman" panose="02020603050405020304" pitchFamily="18" charset="0"/>
              </a:rPr>
              <a:t>and decoder for simple parity-check code</a:t>
            </a:r>
          </a:p>
        </p:txBody>
      </p:sp>
      <p:pic>
        <p:nvPicPr>
          <p:cNvPr id="9421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3532" y="1474788"/>
            <a:ext cx="6074569" cy="437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37</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2158808153"/>
      </p:ext>
    </p:extLst>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5" name="Rectangle 9"/>
          <p:cNvSpPr>
            <a:spLocks noChangeArrowheads="1"/>
          </p:cNvSpPr>
          <p:nvPr/>
        </p:nvSpPr>
        <p:spPr bwMode="auto">
          <a:xfrm>
            <a:off x="457200" y="914400"/>
            <a:ext cx="838200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400" dirty="0">
                <a:latin typeface="Times New Roman" panose="02020603050405020304" pitchFamily="18" charset="0"/>
              </a:rPr>
              <a:t>Let us look at some transmission scenarios. Assume the sender sends the </a:t>
            </a:r>
            <a:r>
              <a:rPr lang="en-US" altLang="en-US" sz="2400" dirty="0" err="1">
                <a:latin typeface="Times New Roman" panose="02020603050405020304" pitchFamily="18" charset="0"/>
              </a:rPr>
              <a:t>dataword</a:t>
            </a:r>
            <a:r>
              <a:rPr lang="en-US" altLang="en-US" sz="2400" dirty="0">
                <a:latin typeface="Times New Roman" panose="02020603050405020304" pitchFamily="18" charset="0"/>
              </a:rPr>
              <a:t> 1011. The codeword created from this </a:t>
            </a:r>
            <a:r>
              <a:rPr lang="en-US" altLang="en-US" sz="2400" dirty="0" err="1">
                <a:latin typeface="Times New Roman" panose="02020603050405020304" pitchFamily="18" charset="0"/>
              </a:rPr>
              <a:t>dataword</a:t>
            </a:r>
            <a:r>
              <a:rPr lang="en-US" altLang="en-US" sz="2400" dirty="0">
                <a:latin typeface="Times New Roman" panose="02020603050405020304" pitchFamily="18" charset="0"/>
              </a:rPr>
              <a:t> is 10111, which is sent to the receiver. We examine five cases:</a:t>
            </a:r>
          </a:p>
          <a:p>
            <a:pPr algn="just"/>
            <a:endParaRPr lang="en-US" altLang="en-US" sz="2400" dirty="0">
              <a:latin typeface="Times New Roman" panose="02020603050405020304" pitchFamily="18" charset="0"/>
            </a:endParaRPr>
          </a:p>
          <a:p>
            <a:pPr algn="just"/>
            <a:r>
              <a:rPr lang="en-US" altLang="en-US" sz="2400" dirty="0">
                <a:solidFill>
                  <a:schemeClr val="hlink"/>
                </a:solidFill>
                <a:latin typeface="Times New Roman" panose="02020603050405020304" pitchFamily="18" charset="0"/>
              </a:rPr>
              <a:t>1.</a:t>
            </a:r>
            <a:r>
              <a:rPr lang="en-US" altLang="en-US" sz="2400" dirty="0">
                <a:latin typeface="Times New Roman" panose="02020603050405020304" pitchFamily="18" charset="0"/>
              </a:rPr>
              <a:t>  No error occurs; the received codeword is 10111. </a:t>
            </a:r>
            <a:r>
              <a:rPr lang="en-US" altLang="en-US" sz="2400" dirty="0" smtClean="0">
                <a:latin typeface="Times New Roman" panose="02020603050405020304" pitchFamily="18" charset="0"/>
              </a:rPr>
              <a:t>The  </a:t>
            </a:r>
            <a:r>
              <a:rPr lang="en-US" altLang="en-US" sz="2400" dirty="0">
                <a:latin typeface="Times New Roman" panose="02020603050405020304" pitchFamily="18" charset="0"/>
              </a:rPr>
              <a:t>syndrome is 0. The </a:t>
            </a:r>
            <a:r>
              <a:rPr lang="en-US" altLang="en-US" sz="2400" dirty="0" err="1">
                <a:latin typeface="Times New Roman" panose="02020603050405020304" pitchFamily="18" charset="0"/>
              </a:rPr>
              <a:t>dataword</a:t>
            </a:r>
            <a:r>
              <a:rPr lang="en-US" altLang="en-US" sz="2400" dirty="0">
                <a:latin typeface="Times New Roman" panose="02020603050405020304" pitchFamily="18" charset="0"/>
              </a:rPr>
              <a:t> 1011 is created.</a:t>
            </a:r>
          </a:p>
          <a:p>
            <a:pPr algn="just"/>
            <a:r>
              <a:rPr lang="en-US" altLang="en-US" sz="2400" dirty="0">
                <a:solidFill>
                  <a:schemeClr val="hlink"/>
                </a:solidFill>
                <a:latin typeface="Times New Roman" panose="02020603050405020304" pitchFamily="18" charset="0"/>
              </a:rPr>
              <a:t>2.</a:t>
            </a:r>
            <a:r>
              <a:rPr lang="en-US" altLang="en-US" sz="2400" dirty="0">
                <a:latin typeface="Times New Roman" panose="02020603050405020304" pitchFamily="18" charset="0"/>
              </a:rPr>
              <a:t> </a:t>
            </a:r>
            <a:r>
              <a:rPr lang="en-US" altLang="en-US" sz="2400" dirty="0" smtClean="0">
                <a:latin typeface="Times New Roman" panose="02020603050405020304" pitchFamily="18" charset="0"/>
              </a:rPr>
              <a:t>One </a:t>
            </a:r>
            <a:r>
              <a:rPr lang="en-US" altLang="en-US" sz="2400" dirty="0">
                <a:latin typeface="Times New Roman" panose="02020603050405020304" pitchFamily="18" charset="0"/>
              </a:rPr>
              <a:t>single-bit error changes a</a:t>
            </a:r>
            <a:r>
              <a:rPr lang="en-US" altLang="en-US" sz="2400" baseline="-14000" dirty="0">
                <a:latin typeface="Times New Roman" panose="02020603050405020304" pitchFamily="18" charset="0"/>
              </a:rPr>
              <a:t>1 </a:t>
            </a:r>
            <a:r>
              <a:rPr lang="en-US" altLang="en-US" sz="2400" dirty="0">
                <a:latin typeface="Times New Roman" panose="02020603050405020304" pitchFamily="18" charset="0"/>
              </a:rPr>
              <a:t>. The received</a:t>
            </a:r>
            <a:br>
              <a:rPr lang="en-US" altLang="en-US" sz="2400" dirty="0">
                <a:latin typeface="Times New Roman" panose="02020603050405020304" pitchFamily="18" charset="0"/>
              </a:rPr>
            </a:br>
            <a:r>
              <a:rPr lang="en-US" altLang="en-US" sz="2400" dirty="0">
                <a:latin typeface="Times New Roman" panose="02020603050405020304" pitchFamily="18" charset="0"/>
              </a:rPr>
              <a:t>     codeword is 10011. The syndrome is </a:t>
            </a:r>
            <a:r>
              <a:rPr lang="en-US" altLang="en-US" sz="2400" dirty="0" smtClean="0">
                <a:latin typeface="Times New Roman" panose="02020603050405020304" pitchFamily="18" charset="0"/>
              </a:rPr>
              <a:t>1. No          </a:t>
            </a:r>
            <a:r>
              <a:rPr lang="en-US" altLang="en-US" sz="2400" dirty="0" err="1" smtClean="0">
                <a:latin typeface="Times New Roman" panose="02020603050405020304" pitchFamily="18" charset="0"/>
              </a:rPr>
              <a:t>dataword</a:t>
            </a:r>
            <a:r>
              <a:rPr lang="en-US" altLang="en-US" sz="2400" dirty="0" smtClean="0">
                <a:latin typeface="Times New Roman" panose="02020603050405020304" pitchFamily="18" charset="0"/>
              </a:rPr>
              <a:t>     </a:t>
            </a:r>
            <a:r>
              <a:rPr lang="en-US" altLang="en-US" sz="2400" dirty="0">
                <a:latin typeface="Times New Roman" panose="02020603050405020304" pitchFamily="18" charset="0"/>
              </a:rPr>
              <a:t>is created.</a:t>
            </a:r>
          </a:p>
          <a:p>
            <a:pPr algn="just"/>
            <a:r>
              <a:rPr lang="en-US" altLang="en-US" sz="2400" dirty="0">
                <a:solidFill>
                  <a:schemeClr val="hlink"/>
                </a:solidFill>
                <a:latin typeface="Times New Roman" panose="02020603050405020304" pitchFamily="18" charset="0"/>
              </a:rPr>
              <a:t>3.</a:t>
            </a:r>
            <a:r>
              <a:rPr lang="en-US" altLang="en-US" sz="2400" dirty="0">
                <a:latin typeface="Times New Roman" panose="02020603050405020304" pitchFamily="18" charset="0"/>
              </a:rPr>
              <a:t> One single-bit error changes r</a:t>
            </a:r>
            <a:r>
              <a:rPr lang="en-US" altLang="en-US" sz="2400" baseline="-14000" dirty="0">
                <a:latin typeface="Times New Roman" panose="02020603050405020304" pitchFamily="18" charset="0"/>
              </a:rPr>
              <a:t>0 </a:t>
            </a:r>
            <a:r>
              <a:rPr lang="en-US" altLang="en-US" sz="2400" dirty="0">
                <a:latin typeface="Times New Roman" panose="02020603050405020304" pitchFamily="18" charset="0"/>
              </a:rPr>
              <a:t>. The </a:t>
            </a:r>
            <a:r>
              <a:rPr lang="en-US" altLang="en-US" sz="2400" dirty="0" smtClean="0">
                <a:latin typeface="Times New Roman" panose="02020603050405020304" pitchFamily="18" charset="0"/>
              </a:rPr>
              <a:t>received codeword </a:t>
            </a:r>
            <a:r>
              <a:rPr lang="en-US" altLang="en-US" sz="2400" dirty="0">
                <a:latin typeface="Times New Roman" panose="02020603050405020304" pitchFamily="18" charset="0"/>
              </a:rPr>
              <a:t>is 10110. The syndrome is 1. No </a:t>
            </a:r>
            <a:r>
              <a:rPr lang="en-US" altLang="en-US" sz="2400" dirty="0" err="1">
                <a:latin typeface="Times New Roman" panose="02020603050405020304" pitchFamily="18" charset="0"/>
              </a:rPr>
              <a:t>dataword</a:t>
            </a:r>
            <a:r>
              <a:rPr lang="en-US" altLang="en-US" sz="2400" dirty="0">
                <a:latin typeface="Times New Roman" panose="02020603050405020304" pitchFamily="18" charset="0"/>
              </a:rPr>
              <a:t> is created. </a:t>
            </a:r>
          </a:p>
        </p:txBody>
      </p:sp>
      <p:sp>
        <p:nvSpPr>
          <p:cNvPr id="96266" name="Text Box 11"/>
          <p:cNvSpPr txBox="1">
            <a:spLocks noChangeArrowheads="1"/>
          </p:cNvSpPr>
          <p:nvPr/>
        </p:nvSpPr>
        <p:spPr bwMode="auto">
          <a:xfrm>
            <a:off x="381000" y="177225"/>
            <a:ext cx="433505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dirty="0">
                <a:solidFill>
                  <a:schemeClr val="hlink"/>
                </a:solidFill>
                <a:latin typeface="Times New Roman" panose="02020603050405020304" pitchFamily="18" charset="0"/>
              </a:rPr>
              <a:t>Example </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38</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148560437"/>
      </p:ext>
    </p:extLst>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13" name="Rectangle 9"/>
          <p:cNvSpPr>
            <a:spLocks noChangeArrowheads="1"/>
          </p:cNvSpPr>
          <p:nvPr/>
        </p:nvSpPr>
        <p:spPr bwMode="auto">
          <a:xfrm>
            <a:off x="304800" y="1143000"/>
            <a:ext cx="868680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400" dirty="0">
                <a:solidFill>
                  <a:schemeClr val="hlink"/>
                </a:solidFill>
                <a:latin typeface="Times New Roman" panose="02020603050405020304" pitchFamily="18" charset="0"/>
              </a:rPr>
              <a:t>4</a:t>
            </a:r>
            <a:r>
              <a:rPr lang="en-US" altLang="en-US" sz="2400" dirty="0">
                <a:latin typeface="Times New Roman" panose="02020603050405020304" pitchFamily="18" charset="0"/>
              </a:rPr>
              <a:t>. An error changes r</a:t>
            </a:r>
            <a:r>
              <a:rPr lang="en-US" altLang="en-US" sz="2400" baseline="-14000" dirty="0">
                <a:latin typeface="Times New Roman" panose="02020603050405020304" pitchFamily="18" charset="0"/>
              </a:rPr>
              <a:t>0</a:t>
            </a:r>
            <a:r>
              <a:rPr lang="en-US" altLang="en-US" sz="2400" dirty="0">
                <a:latin typeface="Times New Roman" panose="02020603050405020304" pitchFamily="18" charset="0"/>
              </a:rPr>
              <a:t> and a second error changes a</a:t>
            </a:r>
            <a:r>
              <a:rPr lang="en-US" altLang="en-US" sz="2400" baseline="-14000" dirty="0">
                <a:latin typeface="Times New Roman" panose="02020603050405020304" pitchFamily="18" charset="0"/>
              </a:rPr>
              <a:t>3 </a:t>
            </a:r>
            <a:r>
              <a:rPr lang="en-US" altLang="en-US" sz="2400" baseline="-14000" dirty="0" smtClean="0">
                <a:latin typeface="Times New Roman" panose="02020603050405020304" pitchFamily="18" charset="0"/>
              </a:rPr>
              <a:t>       </a:t>
            </a:r>
            <a:r>
              <a:rPr lang="en-US" altLang="en-US" sz="2400" dirty="0" smtClean="0">
                <a:latin typeface="Times New Roman" panose="02020603050405020304" pitchFamily="18" charset="0"/>
              </a:rPr>
              <a:t>.The </a:t>
            </a:r>
            <a:r>
              <a:rPr lang="en-US" altLang="en-US" sz="2400" dirty="0">
                <a:latin typeface="Times New Roman" panose="02020603050405020304" pitchFamily="18" charset="0"/>
              </a:rPr>
              <a:t>received codeword is 00110. The syndrome </a:t>
            </a:r>
            <a:r>
              <a:rPr lang="en-US" altLang="en-US" sz="2400" dirty="0" smtClean="0">
                <a:latin typeface="Times New Roman" panose="02020603050405020304" pitchFamily="18" charset="0"/>
              </a:rPr>
              <a:t>is 0</a:t>
            </a:r>
            <a:r>
              <a:rPr lang="en-US" altLang="en-US" sz="2400" dirty="0">
                <a:latin typeface="Times New Roman" panose="02020603050405020304" pitchFamily="18" charset="0"/>
              </a:rPr>
              <a:t>.</a:t>
            </a:r>
            <a:br>
              <a:rPr lang="en-US" altLang="en-US" sz="2400" dirty="0">
                <a:latin typeface="Times New Roman" panose="02020603050405020304" pitchFamily="18" charset="0"/>
              </a:rPr>
            </a:br>
            <a:r>
              <a:rPr lang="en-US" altLang="en-US" sz="2400" dirty="0">
                <a:latin typeface="Times New Roman" panose="02020603050405020304" pitchFamily="18" charset="0"/>
              </a:rPr>
              <a:t>    The </a:t>
            </a:r>
            <a:r>
              <a:rPr lang="en-US" altLang="en-US" sz="2400" dirty="0" err="1">
                <a:latin typeface="Times New Roman" panose="02020603050405020304" pitchFamily="18" charset="0"/>
              </a:rPr>
              <a:t>dataword</a:t>
            </a:r>
            <a:r>
              <a:rPr lang="en-US" altLang="en-US" sz="2400" dirty="0">
                <a:latin typeface="Times New Roman" panose="02020603050405020304" pitchFamily="18" charset="0"/>
              </a:rPr>
              <a:t> 0011 is created at the receiver. Note that</a:t>
            </a:r>
          </a:p>
          <a:p>
            <a:pPr algn="just"/>
            <a:r>
              <a:rPr lang="en-US" altLang="en-US" sz="2400" dirty="0">
                <a:latin typeface="Times New Roman" panose="02020603050405020304" pitchFamily="18" charset="0"/>
              </a:rPr>
              <a:t>    here the </a:t>
            </a:r>
            <a:r>
              <a:rPr lang="en-US" altLang="en-US" sz="2400" dirty="0" err="1">
                <a:latin typeface="Times New Roman" panose="02020603050405020304" pitchFamily="18" charset="0"/>
              </a:rPr>
              <a:t>dataword</a:t>
            </a:r>
            <a:r>
              <a:rPr lang="en-US" altLang="en-US" sz="2400" dirty="0">
                <a:latin typeface="Times New Roman" panose="02020603050405020304" pitchFamily="18" charset="0"/>
              </a:rPr>
              <a:t> is  wrongly created due to </a:t>
            </a:r>
            <a:r>
              <a:rPr lang="en-US" altLang="en-US" sz="2400" dirty="0" smtClean="0">
                <a:latin typeface="Times New Roman" panose="02020603050405020304" pitchFamily="18" charset="0"/>
              </a:rPr>
              <a:t>the     </a:t>
            </a:r>
            <a:r>
              <a:rPr lang="en-US" altLang="en-US" sz="2400" dirty="0">
                <a:latin typeface="Times New Roman" panose="02020603050405020304" pitchFamily="18" charset="0"/>
              </a:rPr>
              <a:t>syndrome value. </a:t>
            </a:r>
          </a:p>
          <a:p>
            <a:pPr algn="just"/>
            <a:r>
              <a:rPr lang="en-US" altLang="en-US" sz="2400" dirty="0">
                <a:solidFill>
                  <a:schemeClr val="hlink"/>
                </a:solidFill>
                <a:latin typeface="Times New Roman" panose="02020603050405020304" pitchFamily="18" charset="0"/>
              </a:rPr>
              <a:t>5</a:t>
            </a:r>
            <a:r>
              <a:rPr lang="en-US" altLang="en-US" sz="2400" dirty="0">
                <a:latin typeface="Times New Roman" panose="02020603050405020304" pitchFamily="18" charset="0"/>
              </a:rPr>
              <a:t>. Three bits—a</a:t>
            </a:r>
            <a:r>
              <a:rPr lang="en-US" altLang="en-US" sz="2400" baseline="-14000" dirty="0">
                <a:latin typeface="Times New Roman" panose="02020603050405020304" pitchFamily="18" charset="0"/>
              </a:rPr>
              <a:t>3</a:t>
            </a:r>
            <a:r>
              <a:rPr lang="en-US" altLang="en-US" sz="2400" dirty="0">
                <a:latin typeface="Times New Roman" panose="02020603050405020304" pitchFamily="18" charset="0"/>
              </a:rPr>
              <a:t>, a</a:t>
            </a:r>
            <a:r>
              <a:rPr lang="en-US" altLang="en-US" sz="2400" baseline="-14000" dirty="0">
                <a:latin typeface="Times New Roman" panose="02020603050405020304" pitchFamily="18" charset="0"/>
              </a:rPr>
              <a:t>2</a:t>
            </a:r>
            <a:r>
              <a:rPr lang="en-US" altLang="en-US" sz="2400" dirty="0">
                <a:latin typeface="Times New Roman" panose="02020603050405020304" pitchFamily="18" charset="0"/>
              </a:rPr>
              <a:t>, and a</a:t>
            </a:r>
            <a:r>
              <a:rPr lang="en-US" altLang="en-US" sz="2400" baseline="-14000" dirty="0">
                <a:latin typeface="Times New Roman" panose="02020603050405020304" pitchFamily="18" charset="0"/>
              </a:rPr>
              <a:t>1</a:t>
            </a:r>
            <a:r>
              <a:rPr lang="en-US" altLang="en-US" sz="2400" dirty="0">
                <a:latin typeface="Times New Roman" panose="02020603050405020304" pitchFamily="18" charset="0"/>
              </a:rPr>
              <a:t>—are changed by errors.</a:t>
            </a:r>
            <a:br>
              <a:rPr lang="en-US" altLang="en-US" sz="2400" dirty="0">
                <a:latin typeface="Times New Roman" panose="02020603050405020304" pitchFamily="18" charset="0"/>
              </a:rPr>
            </a:br>
            <a:r>
              <a:rPr lang="en-US" altLang="en-US" sz="2400" dirty="0">
                <a:latin typeface="Times New Roman" panose="02020603050405020304" pitchFamily="18" charset="0"/>
              </a:rPr>
              <a:t>    The received codeword is 01011. The syndrome is 1.</a:t>
            </a:r>
            <a:br>
              <a:rPr lang="en-US" altLang="en-US" sz="2400" dirty="0">
                <a:latin typeface="Times New Roman" panose="02020603050405020304" pitchFamily="18" charset="0"/>
              </a:rPr>
            </a:br>
            <a:r>
              <a:rPr lang="en-US" altLang="en-US" sz="2400" dirty="0">
                <a:latin typeface="Times New Roman" panose="02020603050405020304" pitchFamily="18" charset="0"/>
              </a:rPr>
              <a:t>    The </a:t>
            </a:r>
            <a:r>
              <a:rPr lang="en-US" altLang="en-US" sz="2400" dirty="0" err="1">
                <a:latin typeface="Times New Roman" panose="02020603050405020304" pitchFamily="18" charset="0"/>
              </a:rPr>
              <a:t>dataword</a:t>
            </a:r>
            <a:r>
              <a:rPr lang="en-US" altLang="en-US" sz="2400" dirty="0">
                <a:latin typeface="Times New Roman" panose="02020603050405020304" pitchFamily="18" charset="0"/>
              </a:rPr>
              <a:t> is not created. This shows that </a:t>
            </a:r>
            <a:r>
              <a:rPr lang="en-US" altLang="en-US" sz="2400" dirty="0" smtClean="0">
                <a:latin typeface="Times New Roman" panose="02020603050405020304" pitchFamily="18" charset="0"/>
              </a:rPr>
              <a:t>the        	simple parity </a:t>
            </a:r>
            <a:r>
              <a:rPr lang="en-US" altLang="en-US" sz="2400" dirty="0">
                <a:latin typeface="Times New Roman" panose="02020603050405020304" pitchFamily="18" charset="0"/>
              </a:rPr>
              <a:t>check, guaranteed to detect one single </a:t>
            </a:r>
            <a:r>
              <a:rPr lang="en-US" altLang="en-US" sz="2400" dirty="0" smtClean="0">
                <a:latin typeface="Times New Roman" panose="02020603050405020304" pitchFamily="18" charset="0"/>
              </a:rPr>
              <a:t>	error, can</a:t>
            </a:r>
            <a:r>
              <a:rPr lang="en-US" altLang="en-US" sz="2400" dirty="0">
                <a:latin typeface="Times New Roman" panose="02020603050405020304" pitchFamily="18" charset="0"/>
              </a:rPr>
              <a:t> </a:t>
            </a:r>
            <a:r>
              <a:rPr lang="en-US" altLang="en-US" sz="2400" dirty="0" smtClean="0">
                <a:latin typeface="Times New Roman" panose="02020603050405020304" pitchFamily="18" charset="0"/>
              </a:rPr>
              <a:t>also </a:t>
            </a:r>
            <a:r>
              <a:rPr lang="en-US" altLang="en-US" sz="2400" dirty="0">
                <a:latin typeface="Times New Roman" panose="02020603050405020304" pitchFamily="18" charset="0"/>
              </a:rPr>
              <a:t>find any odd number of errors.</a:t>
            </a:r>
          </a:p>
        </p:txBody>
      </p:sp>
      <p:sp>
        <p:nvSpPr>
          <p:cNvPr id="98314" name="Text Box 10"/>
          <p:cNvSpPr txBox="1">
            <a:spLocks noChangeArrowheads="1"/>
          </p:cNvSpPr>
          <p:nvPr/>
        </p:nvSpPr>
        <p:spPr bwMode="auto">
          <a:xfrm>
            <a:off x="304800" y="177225"/>
            <a:ext cx="168988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dirty="0" smtClean="0">
                <a:solidFill>
                  <a:schemeClr val="hlink"/>
                </a:solidFill>
                <a:latin typeface="Times New Roman" panose="02020603050405020304" pitchFamily="18" charset="0"/>
              </a:rPr>
              <a:t>Example</a:t>
            </a:r>
            <a:endParaRPr lang="en-US" altLang="en-US" i="1" dirty="0">
              <a:solidFill>
                <a:schemeClr val="hlink"/>
              </a:solidFill>
              <a:latin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39</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691541080"/>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Text Box 4"/>
          <p:cNvSpPr txBox="1">
            <a:spLocks noChangeArrowheads="1"/>
          </p:cNvSpPr>
          <p:nvPr/>
        </p:nvSpPr>
        <p:spPr bwMode="auto">
          <a:xfrm>
            <a:off x="762000" y="757535"/>
            <a:ext cx="30583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Single-bit </a:t>
            </a:r>
            <a:r>
              <a:rPr lang="en-US" altLang="en-US" sz="2000" i="1" dirty="0">
                <a:latin typeface="Times New Roman" panose="02020603050405020304" pitchFamily="18" charset="0"/>
              </a:rPr>
              <a:t>error</a:t>
            </a:r>
          </a:p>
        </p:txBody>
      </p:sp>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286000"/>
            <a:ext cx="6115050" cy="168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4004022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610600" cy="1143000"/>
          </a:xfrm>
        </p:spPr>
        <p:txBody>
          <a:bodyPr>
            <a:normAutofit/>
          </a:bodyPr>
          <a:lstStyle/>
          <a:p>
            <a:r>
              <a:rPr lang="en-US" dirty="0" smtClean="0"/>
              <a:t>2. Linear Block codes</a:t>
            </a:r>
            <a:endParaRPr lang="en-US" dirty="0"/>
          </a:p>
        </p:txBody>
      </p:sp>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40</a:t>
            </a:fld>
            <a:endParaRPr lang="en-US"/>
          </a:p>
        </p:txBody>
      </p:sp>
      <p:sp>
        <p:nvSpPr>
          <p:cNvPr id="5" name="Content Placeholder 4"/>
          <p:cNvSpPr>
            <a:spLocks noGrp="1"/>
          </p:cNvSpPr>
          <p:nvPr>
            <p:ph sz="quarter" idx="1"/>
          </p:nvPr>
        </p:nvSpPr>
        <p:spPr>
          <a:xfrm>
            <a:off x="457200" y="838200"/>
            <a:ext cx="8382000" cy="5562600"/>
          </a:xfrm>
        </p:spPr>
        <p:txBody>
          <a:bodyPr>
            <a:normAutofit fontScale="92500" lnSpcReduction="20000"/>
          </a:bodyPr>
          <a:lstStyle/>
          <a:p>
            <a:pPr algn="just">
              <a:defRPr/>
            </a:pPr>
            <a:r>
              <a:rPr lang="en-US" altLang="en-US" b="1" dirty="0" smtClean="0">
                <a:latin typeface="Times New Roman" panose="02020603050405020304" pitchFamily="18" charset="0"/>
                <a:cs typeface="Times New Roman" panose="02020603050405020304" pitchFamily="18" charset="0"/>
              </a:rPr>
              <a:t>Hamming Codes:</a:t>
            </a:r>
          </a:p>
          <a:p>
            <a:pPr algn="just">
              <a:buFontTx/>
              <a:buChar char="-"/>
              <a:defRPr/>
            </a:pPr>
            <a:r>
              <a:rPr lang="en-US" dirty="0" smtClean="0">
                <a:latin typeface="Times New Roman" panose="02020603050405020304" pitchFamily="18" charset="0"/>
                <a:cs typeface="Times New Roman" panose="02020603050405020304" pitchFamily="18" charset="0"/>
              </a:rPr>
              <a:t>It is used for error correction with </a:t>
            </a:r>
            <a:r>
              <a:rPr lang="en-US" dirty="0" err="1" smtClean="0">
                <a:latin typeface="Times New Roman" panose="02020603050405020304" pitchFamily="18" charset="0"/>
                <a:cs typeface="Times New Roman" panose="02020603050405020304" pitchFamily="18" charset="0"/>
              </a:rPr>
              <a:t>dmin</a:t>
            </a:r>
            <a:r>
              <a:rPr lang="en-US" dirty="0" smtClean="0">
                <a:latin typeface="Times New Roman" panose="02020603050405020304" pitchFamily="18" charset="0"/>
                <a:cs typeface="Times New Roman" panose="02020603050405020304" pitchFamily="18" charset="0"/>
              </a:rPr>
              <a:t> = 3 which means it can detect </a:t>
            </a:r>
            <a:r>
              <a:rPr lang="en-US" dirty="0" err="1" smtClean="0">
                <a:latin typeface="Times New Roman" panose="02020603050405020304" pitchFamily="18" charset="0"/>
                <a:cs typeface="Times New Roman" panose="02020603050405020304" pitchFamily="18" charset="0"/>
              </a:rPr>
              <a:t>upto</a:t>
            </a:r>
            <a:r>
              <a:rPr lang="en-US" dirty="0" smtClean="0">
                <a:latin typeface="Times New Roman" panose="02020603050405020304" pitchFamily="18" charset="0"/>
                <a:cs typeface="Times New Roman" panose="02020603050405020304" pitchFamily="18" charset="0"/>
              </a:rPr>
              <a:t> two errors or correct one single error.</a:t>
            </a:r>
          </a:p>
          <a:p>
            <a:pPr algn="just">
              <a:buFontTx/>
              <a:buChar char="-"/>
              <a:defRPr/>
            </a:pPr>
            <a:r>
              <a:rPr lang="en-US" dirty="0" smtClean="0">
                <a:latin typeface="Times New Roman" panose="02020603050405020304" pitchFamily="18" charset="0"/>
                <a:cs typeface="Times New Roman" panose="02020603050405020304" pitchFamily="18" charset="0"/>
              </a:rPr>
              <a:t>It requires to chose m&gt;=3. the value of n and k are then calculated from m as n=2</a:t>
            </a:r>
            <a:r>
              <a:rPr lang="en-US" baseline="30000" dirty="0" smtClean="0">
                <a:latin typeface="Times New Roman" panose="02020603050405020304" pitchFamily="18" charset="0"/>
                <a:cs typeface="Times New Roman" panose="02020603050405020304" pitchFamily="18" charset="0"/>
              </a:rPr>
              <a:t>m</a:t>
            </a:r>
            <a:r>
              <a:rPr lang="en-US" dirty="0" smtClean="0">
                <a:latin typeface="Times New Roman" panose="02020603050405020304" pitchFamily="18" charset="0"/>
                <a:cs typeface="Times New Roman" panose="02020603050405020304" pitchFamily="18" charset="0"/>
              </a:rPr>
              <a:t>-1 and k=n-m. the number of check bits  r=m.</a:t>
            </a:r>
          </a:p>
          <a:p>
            <a:pPr algn="just">
              <a:buFontTx/>
              <a:buChar char="-"/>
              <a:defRPr/>
            </a:pPr>
            <a:r>
              <a:rPr lang="en-US" dirty="0" smtClean="0">
                <a:latin typeface="Times New Roman" panose="02020603050405020304" pitchFamily="18" charset="0"/>
                <a:cs typeface="Times New Roman" panose="02020603050405020304" pitchFamily="18" charset="0"/>
              </a:rPr>
              <a:t>For example if m=3 then n=7 and k=4.</a:t>
            </a:r>
          </a:p>
          <a:p>
            <a:pPr algn="just">
              <a:buFontTx/>
              <a:buChar char="-"/>
              <a:defRPr/>
            </a:pPr>
            <a:r>
              <a:rPr lang="en-US" dirty="0" smtClean="0">
                <a:latin typeface="Times New Roman" panose="02020603050405020304" pitchFamily="18" charset="0"/>
                <a:cs typeface="Times New Roman" panose="02020603050405020304" pitchFamily="18" charset="0"/>
              </a:rPr>
              <a:t>A copy of a 4-bit </a:t>
            </a:r>
            <a:r>
              <a:rPr lang="en-US" dirty="0" err="1" smtClean="0">
                <a:latin typeface="Times New Roman" panose="02020603050405020304" pitchFamily="18" charset="0"/>
                <a:cs typeface="Times New Roman" panose="02020603050405020304" pitchFamily="18" charset="0"/>
              </a:rPr>
              <a:t>dataword</a:t>
            </a:r>
            <a:r>
              <a:rPr lang="en-US" dirty="0" smtClean="0">
                <a:latin typeface="Times New Roman" panose="02020603050405020304" pitchFamily="18" charset="0"/>
                <a:cs typeface="Times New Roman" panose="02020603050405020304" pitchFamily="18" charset="0"/>
              </a:rPr>
              <a:t> is fed into the generator that creates three parity checks r0.r1,r2</a:t>
            </a:r>
          </a:p>
          <a:p>
            <a:pPr algn="just">
              <a:buFontTx/>
              <a:buChar char="-"/>
              <a:defRPr/>
            </a:pPr>
            <a:r>
              <a:rPr lang="en-US" dirty="0" smtClean="0">
                <a:latin typeface="Times New Roman" panose="02020603050405020304" pitchFamily="18" charset="0"/>
                <a:cs typeface="Times New Roman" panose="02020603050405020304" pitchFamily="18" charset="0"/>
              </a:rPr>
              <a:t> r0= a2 +a1+a0  modulo-2</a:t>
            </a:r>
          </a:p>
          <a:p>
            <a:pPr algn="just">
              <a:buFontTx/>
              <a:buChar char="-"/>
              <a:defRPr/>
            </a:pPr>
            <a:r>
              <a:rPr lang="en-US" dirty="0" smtClean="0">
                <a:latin typeface="Times New Roman" panose="02020603050405020304" pitchFamily="18" charset="0"/>
                <a:cs typeface="Times New Roman" panose="02020603050405020304" pitchFamily="18" charset="0"/>
              </a:rPr>
              <a:t> r1= a3+a2+a1   modulo-2</a:t>
            </a:r>
          </a:p>
          <a:p>
            <a:pPr algn="just">
              <a:buFontTx/>
              <a:buChar char="-"/>
              <a:defRPr/>
            </a:pPr>
            <a:r>
              <a:rPr lang="en-US" dirty="0" smtClean="0">
                <a:latin typeface="Times New Roman" panose="02020603050405020304" pitchFamily="18" charset="0"/>
                <a:cs typeface="Times New Roman" panose="02020603050405020304" pitchFamily="18" charset="0"/>
              </a:rPr>
              <a:t> r2= a1+a0+a3  modulo-2</a:t>
            </a:r>
          </a:p>
          <a:p>
            <a:pPr algn="just">
              <a:buFontTx/>
              <a:buChar char="-"/>
              <a:defRPr/>
            </a:pPr>
            <a:r>
              <a:rPr lang="en-US" dirty="0" smtClean="0">
                <a:latin typeface="Times New Roman" panose="02020603050405020304" pitchFamily="18" charset="0"/>
                <a:cs typeface="Times New Roman" panose="02020603050405020304" pitchFamily="18" charset="0"/>
              </a:rPr>
              <a:t>The checker in the decoder creates a 3-bit syndrome(s2s1s0) in which each bit is the parity check for 4 out of  the 7 bits in the received codeword.</a:t>
            </a:r>
          </a:p>
          <a:p>
            <a:pPr algn="just">
              <a:buFontTx/>
              <a:buChar char="-"/>
              <a:defRPr/>
            </a:pPr>
            <a:endParaRPr lang="en-US" dirty="0" smtClean="0">
              <a:latin typeface="Times New Roman" panose="02020603050405020304" pitchFamily="18" charset="0"/>
              <a:cs typeface="Times New Roman" panose="02020603050405020304" pitchFamily="18" charset="0"/>
            </a:endParaRPr>
          </a:p>
          <a:p>
            <a:pPr algn="just">
              <a:defRPr/>
            </a:pPr>
            <a:endParaRPr lang="en-US" dirty="0" smtClean="0">
              <a:latin typeface="Times New Roman" panose="02020603050405020304" pitchFamily="18" charset="0"/>
              <a:cs typeface="Times New Roman" panose="02020603050405020304" pitchFamily="18" charset="0"/>
            </a:endParaRPr>
          </a:p>
          <a:p>
            <a:pPr algn="just"/>
            <a:endParaRPr lang="en-US" dirty="0" smtClean="0">
              <a:latin typeface="Times New Roman" panose="02020603050405020304" pitchFamily="18" charset="0"/>
              <a:cs typeface="Times New Roman" panose="02020603050405020304" pitchFamily="18" charset="0"/>
            </a:endParaRPr>
          </a:p>
          <a:p>
            <a:pPr algn="just"/>
            <a:endParaRPr lang="en-US" dirty="0" smtClean="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610600" cy="1143000"/>
          </a:xfrm>
        </p:spPr>
        <p:txBody>
          <a:bodyPr>
            <a:normAutofit/>
          </a:bodyPr>
          <a:lstStyle/>
          <a:p>
            <a:r>
              <a:rPr lang="en-US" dirty="0" smtClean="0"/>
              <a:t>Hamming code</a:t>
            </a:r>
            <a:endParaRPr lang="en-US" dirty="0"/>
          </a:p>
        </p:txBody>
      </p:sp>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41</a:t>
            </a:fld>
            <a:endParaRPr lang="en-US"/>
          </a:p>
        </p:txBody>
      </p:sp>
      <p:sp>
        <p:nvSpPr>
          <p:cNvPr id="5" name="Content Placeholder 4"/>
          <p:cNvSpPr>
            <a:spLocks noGrp="1"/>
          </p:cNvSpPr>
          <p:nvPr>
            <p:ph sz="quarter" idx="1"/>
          </p:nvPr>
        </p:nvSpPr>
        <p:spPr>
          <a:xfrm>
            <a:off x="457200" y="838200"/>
            <a:ext cx="8382000" cy="5562600"/>
          </a:xfrm>
        </p:spPr>
        <p:txBody>
          <a:bodyPr>
            <a:normAutofit lnSpcReduction="10000"/>
          </a:bodyPr>
          <a:lstStyle/>
          <a:p>
            <a:pPr algn="just">
              <a:buFontTx/>
              <a:buChar char="-"/>
              <a:defRPr/>
            </a:pPr>
            <a:r>
              <a:rPr lang="en-US" dirty="0" smtClean="0">
                <a:latin typeface="Times New Roman" panose="02020603050405020304" pitchFamily="18" charset="0"/>
                <a:cs typeface="Times New Roman" panose="02020603050405020304" pitchFamily="18" charset="0"/>
              </a:rPr>
              <a:t>The checker in the decoder creates a 3-bit syndrome(s2s1s0) in which each bit is the parity check for 4 out of  the 7 bits in the received codeword.</a:t>
            </a:r>
          </a:p>
          <a:p>
            <a:pPr algn="just">
              <a:buFontTx/>
              <a:buChar char="-"/>
              <a:defRPr/>
            </a:pPr>
            <a:r>
              <a:rPr lang="en-US" dirty="0" smtClean="0">
                <a:latin typeface="Times New Roman" panose="02020603050405020304" pitchFamily="18" charset="0"/>
                <a:cs typeface="Times New Roman" panose="02020603050405020304" pitchFamily="18" charset="0"/>
              </a:rPr>
              <a:t> s0= b2+b1+b0+q0    modulo-2</a:t>
            </a:r>
          </a:p>
          <a:p>
            <a:pPr algn="just">
              <a:buFontTx/>
              <a:buChar char="-"/>
              <a:defRPr/>
            </a:pPr>
            <a:r>
              <a:rPr lang="en-US" dirty="0" smtClean="0">
                <a:latin typeface="Times New Roman" panose="02020603050405020304" pitchFamily="18" charset="0"/>
                <a:cs typeface="Times New Roman" panose="02020603050405020304" pitchFamily="18" charset="0"/>
              </a:rPr>
              <a:t> s1=b3+b2+ b1+q1    modulo-2</a:t>
            </a:r>
          </a:p>
          <a:p>
            <a:pPr algn="just">
              <a:buFontTx/>
              <a:buChar char="-"/>
              <a:defRPr/>
            </a:pPr>
            <a:r>
              <a:rPr lang="en-US" dirty="0" smtClean="0">
                <a:latin typeface="Times New Roman" panose="02020603050405020304" pitchFamily="18" charset="0"/>
                <a:cs typeface="Times New Roman" panose="02020603050405020304" pitchFamily="18" charset="0"/>
              </a:rPr>
              <a:t> s2=b1+b0+b3+q2     modulo-2</a:t>
            </a:r>
          </a:p>
          <a:p>
            <a:pPr algn="just">
              <a:buFontTx/>
              <a:buChar char="-"/>
              <a:defRPr/>
            </a:pPr>
            <a:r>
              <a:rPr lang="en-US" dirty="0" smtClean="0">
                <a:latin typeface="Times New Roman" panose="02020603050405020304" pitchFamily="18" charset="0"/>
                <a:cs typeface="Times New Roman" panose="02020603050405020304" pitchFamily="18" charset="0"/>
              </a:rPr>
              <a:t>The equation used by checker is same as used by generator with the parity check bits added to the right hand side of the equation.</a:t>
            </a:r>
          </a:p>
          <a:p>
            <a:pPr algn="just">
              <a:buFontTx/>
              <a:buChar char="-"/>
              <a:defRPr/>
            </a:pPr>
            <a:r>
              <a:rPr lang="en-US" dirty="0" smtClean="0">
                <a:latin typeface="Times New Roman" panose="02020603050405020304" pitchFamily="18" charset="0"/>
                <a:cs typeface="Times New Roman" panose="02020603050405020304" pitchFamily="18" charset="0"/>
              </a:rPr>
              <a:t>The 3 bit syndrome creates eight different bit patterns than can represent eight different conditions.</a:t>
            </a:r>
          </a:p>
          <a:p>
            <a:pPr algn="just">
              <a:buFontTx/>
              <a:buChar char="-"/>
              <a:defRPr/>
            </a:pPr>
            <a:r>
              <a:rPr lang="en-US" dirty="0" smtClean="0">
                <a:latin typeface="Times New Roman" panose="02020603050405020304" pitchFamily="18" charset="0"/>
                <a:cs typeface="Times New Roman" panose="02020603050405020304" pitchFamily="18" charset="0"/>
              </a:rPr>
              <a:t>The condition define a lack of error or an error in 1 of the 7 bits of the received codeword.</a:t>
            </a:r>
          </a:p>
          <a:p>
            <a:pPr algn="just">
              <a:buFontTx/>
              <a:buChar char="-"/>
              <a:defRPr/>
            </a:pPr>
            <a:endParaRPr lang="en-US" dirty="0" smtClean="0">
              <a:latin typeface="Times New Roman" panose="02020603050405020304" pitchFamily="18" charset="0"/>
              <a:cs typeface="Times New Roman" panose="02020603050405020304" pitchFamily="18" charset="0"/>
            </a:endParaRPr>
          </a:p>
          <a:p>
            <a:pPr algn="just">
              <a:defRPr/>
            </a:pPr>
            <a:endParaRPr lang="en-US" dirty="0" smtClean="0">
              <a:latin typeface="Times New Roman" panose="02020603050405020304" pitchFamily="18" charset="0"/>
              <a:cs typeface="Times New Roman" panose="02020603050405020304" pitchFamily="18" charset="0"/>
            </a:endParaRPr>
          </a:p>
          <a:p>
            <a:pPr algn="just"/>
            <a:endParaRPr lang="en-US" dirty="0" smtClean="0">
              <a:latin typeface="Times New Roman" panose="02020603050405020304" pitchFamily="18" charset="0"/>
              <a:cs typeface="Times New Roman" panose="02020603050405020304" pitchFamily="18" charset="0"/>
            </a:endParaRPr>
          </a:p>
          <a:p>
            <a:pPr algn="just"/>
            <a:endParaRPr lang="en-US" dirty="0" smtClean="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610600" cy="1143000"/>
          </a:xfrm>
        </p:spPr>
        <p:txBody>
          <a:bodyPr>
            <a:normAutofit/>
          </a:bodyPr>
          <a:lstStyle/>
          <a:p>
            <a:r>
              <a:rPr lang="en-US" dirty="0" smtClean="0"/>
              <a:t>Hamming code</a:t>
            </a:r>
            <a:endParaRPr lang="en-US" dirty="0"/>
          </a:p>
        </p:txBody>
      </p:sp>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42</a:t>
            </a:fld>
            <a:endParaRPr lang="en-US"/>
          </a:p>
        </p:txBody>
      </p:sp>
      <p:sp>
        <p:nvSpPr>
          <p:cNvPr id="5" name="Content Placeholder 4"/>
          <p:cNvSpPr>
            <a:spLocks noGrp="1"/>
          </p:cNvSpPr>
          <p:nvPr>
            <p:ph sz="quarter" idx="1"/>
          </p:nvPr>
        </p:nvSpPr>
        <p:spPr>
          <a:xfrm>
            <a:off x="457200" y="838200"/>
            <a:ext cx="8382000" cy="5562600"/>
          </a:xfrm>
        </p:spPr>
        <p:txBody>
          <a:bodyPr>
            <a:normAutofit/>
          </a:bodyPr>
          <a:lstStyle/>
          <a:p>
            <a:pPr algn="just">
              <a:buFontTx/>
              <a:buChar char="-"/>
              <a:defRPr/>
            </a:pPr>
            <a:r>
              <a:rPr lang="en-US" b="1" dirty="0" smtClean="0">
                <a:latin typeface="Times New Roman" panose="02020603050405020304" pitchFamily="18" charset="0"/>
                <a:cs typeface="Times New Roman" panose="02020603050405020304" pitchFamily="18" charset="0"/>
              </a:rPr>
              <a:t>Performance:</a:t>
            </a:r>
          </a:p>
          <a:p>
            <a:pPr algn="just">
              <a:buFontTx/>
              <a:buChar char="-"/>
              <a:defRPr/>
            </a:pPr>
            <a:r>
              <a:rPr lang="en-US" dirty="0" smtClean="0">
                <a:latin typeface="Times New Roman" panose="02020603050405020304" pitchFamily="18" charset="0"/>
                <a:cs typeface="Times New Roman" panose="02020603050405020304" pitchFamily="18" charset="0"/>
              </a:rPr>
              <a:t>It can only correct a single error or detect a double error. It can also detect burst error.</a:t>
            </a:r>
          </a:p>
          <a:p>
            <a:pPr algn="just">
              <a:buFontTx/>
              <a:buChar char="-"/>
              <a:defRPr/>
            </a:pPr>
            <a:r>
              <a:rPr lang="en-US" dirty="0" smtClean="0">
                <a:latin typeface="Times New Roman" panose="02020603050405020304" pitchFamily="18" charset="0"/>
                <a:cs typeface="Times New Roman" panose="02020603050405020304" pitchFamily="18" charset="0"/>
              </a:rPr>
              <a:t>The key is to split a burst error between several </a:t>
            </a:r>
            <a:r>
              <a:rPr lang="en-US" dirty="0" err="1" smtClean="0">
                <a:latin typeface="Times New Roman" panose="02020603050405020304" pitchFamily="18" charset="0"/>
                <a:cs typeface="Times New Roman" panose="02020603050405020304" pitchFamily="18" charset="0"/>
              </a:rPr>
              <a:t>codewords</a:t>
            </a:r>
            <a:r>
              <a:rPr lang="en-US" dirty="0" smtClean="0">
                <a:latin typeface="Times New Roman" panose="02020603050405020304" pitchFamily="18" charset="0"/>
                <a:cs typeface="Times New Roman" panose="02020603050405020304" pitchFamily="18" charset="0"/>
              </a:rPr>
              <a:t> one error for each codeword.</a:t>
            </a:r>
          </a:p>
          <a:p>
            <a:pPr algn="just">
              <a:buFontTx/>
              <a:buChar char="-"/>
              <a:defRPr/>
            </a:pPr>
            <a:endParaRPr lang="en-US" dirty="0" smtClean="0">
              <a:latin typeface="Times New Roman" panose="02020603050405020304" pitchFamily="18" charset="0"/>
              <a:cs typeface="Times New Roman" panose="02020603050405020304" pitchFamily="18" charset="0"/>
            </a:endParaRPr>
          </a:p>
          <a:p>
            <a:pPr algn="just">
              <a:defRPr/>
            </a:pPr>
            <a:endParaRPr lang="en-US" dirty="0" smtClean="0">
              <a:latin typeface="Times New Roman" panose="02020603050405020304" pitchFamily="18" charset="0"/>
              <a:cs typeface="Times New Roman" panose="02020603050405020304" pitchFamily="18" charset="0"/>
            </a:endParaRPr>
          </a:p>
          <a:p>
            <a:pPr algn="just"/>
            <a:endParaRPr lang="en-US" dirty="0" smtClean="0">
              <a:latin typeface="Times New Roman" panose="02020603050405020304" pitchFamily="18" charset="0"/>
              <a:cs typeface="Times New Roman" panose="02020603050405020304" pitchFamily="18" charset="0"/>
            </a:endParaRPr>
          </a:p>
          <a:p>
            <a:pPr algn="just"/>
            <a:endParaRPr lang="en-US" dirty="0" smtClean="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ext Box 2"/>
          <p:cNvSpPr txBox="1">
            <a:spLocks noChangeArrowheads="1"/>
          </p:cNvSpPr>
          <p:nvPr/>
        </p:nvSpPr>
        <p:spPr bwMode="auto">
          <a:xfrm>
            <a:off x="1485900" y="838200"/>
            <a:ext cx="338964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Table </a:t>
            </a:r>
            <a:r>
              <a:rPr lang="en-US" altLang="en-US" sz="2000" i="1" dirty="0" smtClean="0">
                <a:latin typeface="Times New Roman" panose="02020603050405020304" pitchFamily="18" charset="0"/>
              </a:rPr>
              <a:t>Hamming </a:t>
            </a:r>
            <a:r>
              <a:rPr lang="en-US" altLang="en-US" sz="2000" i="1" dirty="0">
                <a:latin typeface="Times New Roman" panose="02020603050405020304" pitchFamily="18" charset="0"/>
              </a:rPr>
              <a:t>code C(7, 4)</a:t>
            </a:r>
          </a:p>
        </p:txBody>
      </p:sp>
      <p:pic>
        <p:nvPicPr>
          <p:cNvPr id="11059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1361" y="1308100"/>
            <a:ext cx="6478190" cy="410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43</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179922384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4" name="Text Box 4"/>
          <p:cNvSpPr txBox="1">
            <a:spLocks noChangeArrowheads="1"/>
          </p:cNvSpPr>
          <p:nvPr/>
        </p:nvSpPr>
        <p:spPr bwMode="auto">
          <a:xfrm>
            <a:off x="609600" y="381000"/>
            <a:ext cx="849123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The </a:t>
            </a:r>
            <a:r>
              <a:rPr lang="en-US" altLang="en-US" sz="2000" i="1" dirty="0">
                <a:latin typeface="Times New Roman" panose="02020603050405020304" pitchFamily="18" charset="0"/>
              </a:rPr>
              <a:t>structure of the encoder and decoder for a Hamming code</a:t>
            </a:r>
          </a:p>
        </p:txBody>
      </p:sp>
      <p:pic>
        <p:nvPicPr>
          <p:cNvPr id="11264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7073" y="1306515"/>
            <a:ext cx="6492478" cy="454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44</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152254528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ext Box 2"/>
          <p:cNvSpPr txBox="1">
            <a:spLocks noChangeArrowheads="1"/>
          </p:cNvSpPr>
          <p:nvPr/>
        </p:nvSpPr>
        <p:spPr bwMode="auto">
          <a:xfrm>
            <a:off x="1314450" y="2133600"/>
            <a:ext cx="67238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Table </a:t>
            </a:r>
            <a:r>
              <a:rPr lang="en-US" altLang="en-US" sz="2000" i="1" dirty="0" smtClean="0">
                <a:latin typeface="Times New Roman" panose="02020603050405020304" pitchFamily="18" charset="0"/>
              </a:rPr>
              <a:t>Logical </a:t>
            </a:r>
            <a:r>
              <a:rPr lang="en-US" altLang="en-US" sz="2000" i="1" dirty="0">
                <a:latin typeface="Times New Roman" panose="02020603050405020304" pitchFamily="18" charset="0"/>
              </a:rPr>
              <a:t>decision made by the correction logic analyzer</a:t>
            </a:r>
          </a:p>
        </p:txBody>
      </p:sp>
      <p:pic>
        <p:nvPicPr>
          <p:cNvPr id="114691"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532" y="2686050"/>
            <a:ext cx="6684169"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45</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285142119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45" name="Rectangle 9"/>
          <p:cNvSpPr>
            <a:spLocks noChangeArrowheads="1"/>
          </p:cNvSpPr>
          <p:nvPr/>
        </p:nvSpPr>
        <p:spPr bwMode="auto">
          <a:xfrm>
            <a:off x="228600" y="990600"/>
            <a:ext cx="8915400"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dirty="0">
                <a:latin typeface="Times New Roman" panose="02020603050405020304" pitchFamily="18" charset="0"/>
              </a:rPr>
              <a:t>Let us trace the path of three </a:t>
            </a:r>
            <a:r>
              <a:rPr lang="en-US" altLang="en-US" sz="2800" dirty="0" err="1">
                <a:latin typeface="Times New Roman" panose="02020603050405020304" pitchFamily="18" charset="0"/>
              </a:rPr>
              <a:t>datawords</a:t>
            </a:r>
            <a:r>
              <a:rPr lang="en-US" altLang="en-US" sz="2800" dirty="0">
                <a:latin typeface="Times New Roman" panose="02020603050405020304" pitchFamily="18" charset="0"/>
              </a:rPr>
              <a:t> from the sender to the destination:</a:t>
            </a:r>
          </a:p>
          <a:p>
            <a:r>
              <a:rPr lang="en-US" altLang="en-US" sz="2800" dirty="0">
                <a:solidFill>
                  <a:schemeClr val="hlink"/>
                </a:solidFill>
                <a:latin typeface="Times New Roman" panose="02020603050405020304" pitchFamily="18" charset="0"/>
              </a:rPr>
              <a:t>1.</a:t>
            </a:r>
            <a:r>
              <a:rPr lang="en-US" altLang="en-US" sz="2800" dirty="0">
                <a:latin typeface="Times New Roman" panose="02020603050405020304" pitchFamily="18" charset="0"/>
              </a:rPr>
              <a:t> The </a:t>
            </a:r>
            <a:r>
              <a:rPr lang="en-US" altLang="en-US" sz="2800" dirty="0" err="1">
                <a:latin typeface="Times New Roman" panose="02020603050405020304" pitchFamily="18" charset="0"/>
              </a:rPr>
              <a:t>dataword</a:t>
            </a:r>
            <a:r>
              <a:rPr lang="en-US" altLang="en-US" sz="2800" dirty="0">
                <a:latin typeface="Times New Roman" panose="02020603050405020304" pitchFamily="18" charset="0"/>
              </a:rPr>
              <a:t> 0100 becomes the codeword 0100011.</a:t>
            </a:r>
            <a:br>
              <a:rPr lang="en-US" altLang="en-US" sz="2800" dirty="0">
                <a:latin typeface="Times New Roman" panose="02020603050405020304" pitchFamily="18" charset="0"/>
              </a:rPr>
            </a:br>
            <a:r>
              <a:rPr lang="en-US" altLang="en-US" sz="2800" dirty="0">
                <a:latin typeface="Times New Roman" panose="02020603050405020304" pitchFamily="18" charset="0"/>
              </a:rPr>
              <a:t>     The codeword 0100011 is received. The syndrome is</a:t>
            </a:r>
            <a:br>
              <a:rPr lang="en-US" altLang="en-US" sz="2800" dirty="0">
                <a:latin typeface="Times New Roman" panose="02020603050405020304" pitchFamily="18" charset="0"/>
              </a:rPr>
            </a:br>
            <a:r>
              <a:rPr lang="en-US" altLang="en-US" sz="2800" dirty="0">
                <a:latin typeface="Times New Roman" panose="02020603050405020304" pitchFamily="18" charset="0"/>
              </a:rPr>
              <a:t>     000, the final </a:t>
            </a:r>
            <a:r>
              <a:rPr lang="en-US" altLang="en-US" sz="2800" dirty="0" err="1">
                <a:latin typeface="Times New Roman" panose="02020603050405020304" pitchFamily="18" charset="0"/>
              </a:rPr>
              <a:t>dataword</a:t>
            </a:r>
            <a:r>
              <a:rPr lang="en-US" altLang="en-US" sz="2800" dirty="0">
                <a:latin typeface="Times New Roman" panose="02020603050405020304" pitchFamily="18" charset="0"/>
              </a:rPr>
              <a:t> is 0100.</a:t>
            </a:r>
          </a:p>
          <a:p>
            <a:r>
              <a:rPr lang="en-US" altLang="en-US" sz="2800" dirty="0">
                <a:solidFill>
                  <a:schemeClr val="hlink"/>
                </a:solidFill>
                <a:latin typeface="Times New Roman" panose="02020603050405020304" pitchFamily="18" charset="0"/>
              </a:rPr>
              <a:t>2.</a:t>
            </a:r>
            <a:r>
              <a:rPr lang="en-US" altLang="en-US" sz="2800" dirty="0">
                <a:latin typeface="Times New Roman" panose="02020603050405020304" pitchFamily="18" charset="0"/>
              </a:rPr>
              <a:t> The </a:t>
            </a:r>
            <a:r>
              <a:rPr lang="en-US" altLang="en-US" sz="2800" dirty="0" err="1">
                <a:latin typeface="Times New Roman" panose="02020603050405020304" pitchFamily="18" charset="0"/>
              </a:rPr>
              <a:t>dataword</a:t>
            </a:r>
            <a:r>
              <a:rPr lang="en-US" altLang="en-US" sz="2800" dirty="0">
                <a:latin typeface="Times New Roman" panose="02020603050405020304" pitchFamily="18" charset="0"/>
              </a:rPr>
              <a:t> 0111 becomes the codeword 0111001.</a:t>
            </a:r>
            <a:br>
              <a:rPr lang="en-US" altLang="en-US" sz="2800" dirty="0">
                <a:latin typeface="Times New Roman" panose="02020603050405020304" pitchFamily="18" charset="0"/>
              </a:rPr>
            </a:br>
            <a:r>
              <a:rPr lang="en-US" altLang="en-US" sz="2800" dirty="0">
                <a:latin typeface="Times New Roman" panose="02020603050405020304" pitchFamily="18" charset="0"/>
              </a:rPr>
              <a:t>    The syndrome is 011. After  flipping b</a:t>
            </a:r>
            <a:r>
              <a:rPr lang="en-US" altLang="en-US" sz="2800" baseline="-14000" dirty="0">
                <a:latin typeface="Times New Roman" panose="02020603050405020304" pitchFamily="18" charset="0"/>
              </a:rPr>
              <a:t>2</a:t>
            </a:r>
            <a:r>
              <a:rPr lang="en-US" altLang="en-US" sz="2800" dirty="0">
                <a:latin typeface="Times New Roman" panose="02020603050405020304" pitchFamily="18" charset="0"/>
              </a:rPr>
              <a:t> (changing the 1</a:t>
            </a:r>
            <a:br>
              <a:rPr lang="en-US" altLang="en-US" sz="2800" dirty="0">
                <a:latin typeface="Times New Roman" panose="02020603050405020304" pitchFamily="18" charset="0"/>
              </a:rPr>
            </a:br>
            <a:r>
              <a:rPr lang="en-US" altLang="en-US" sz="2800" dirty="0">
                <a:latin typeface="Times New Roman" panose="02020603050405020304" pitchFamily="18" charset="0"/>
              </a:rPr>
              <a:t>     to 0), the final </a:t>
            </a:r>
            <a:r>
              <a:rPr lang="en-US" altLang="en-US" sz="2800" dirty="0" err="1">
                <a:latin typeface="Times New Roman" panose="02020603050405020304" pitchFamily="18" charset="0"/>
              </a:rPr>
              <a:t>dataword</a:t>
            </a:r>
            <a:r>
              <a:rPr lang="en-US" altLang="en-US" sz="2800" dirty="0">
                <a:latin typeface="Times New Roman" panose="02020603050405020304" pitchFamily="18" charset="0"/>
              </a:rPr>
              <a:t> is 0111.</a:t>
            </a:r>
          </a:p>
          <a:p>
            <a:r>
              <a:rPr lang="en-US" altLang="en-US" sz="2800" dirty="0">
                <a:solidFill>
                  <a:schemeClr val="hlink"/>
                </a:solidFill>
                <a:latin typeface="Times New Roman" panose="02020603050405020304" pitchFamily="18" charset="0"/>
              </a:rPr>
              <a:t>3.</a:t>
            </a:r>
            <a:r>
              <a:rPr lang="en-US" altLang="en-US" sz="2800" dirty="0">
                <a:latin typeface="Times New Roman" panose="02020603050405020304" pitchFamily="18" charset="0"/>
              </a:rPr>
              <a:t> The </a:t>
            </a:r>
            <a:r>
              <a:rPr lang="en-US" altLang="en-US" sz="2800" dirty="0" err="1">
                <a:latin typeface="Times New Roman" panose="02020603050405020304" pitchFamily="18" charset="0"/>
              </a:rPr>
              <a:t>dataword</a:t>
            </a:r>
            <a:r>
              <a:rPr lang="en-US" altLang="en-US" sz="2800" dirty="0">
                <a:latin typeface="Times New Roman" panose="02020603050405020304" pitchFamily="18" charset="0"/>
              </a:rPr>
              <a:t> 1101 becomes the codeword 1101000.</a:t>
            </a:r>
            <a:br>
              <a:rPr lang="en-US" altLang="en-US" sz="2800" dirty="0">
                <a:latin typeface="Times New Roman" panose="02020603050405020304" pitchFamily="18" charset="0"/>
              </a:rPr>
            </a:br>
            <a:r>
              <a:rPr lang="en-US" altLang="en-US" sz="2800" dirty="0">
                <a:latin typeface="Times New Roman" panose="02020603050405020304" pitchFamily="18" charset="0"/>
              </a:rPr>
              <a:t>    The syndrome is 101. After flipping b</a:t>
            </a:r>
            <a:r>
              <a:rPr lang="en-US" altLang="en-US" sz="2800" baseline="-14000" dirty="0">
                <a:latin typeface="Times New Roman" panose="02020603050405020304" pitchFamily="18" charset="0"/>
              </a:rPr>
              <a:t>0</a:t>
            </a:r>
            <a:r>
              <a:rPr lang="en-US" altLang="en-US" sz="2800" dirty="0">
                <a:latin typeface="Times New Roman" panose="02020603050405020304" pitchFamily="18" charset="0"/>
              </a:rPr>
              <a:t>, we get 0000,</a:t>
            </a:r>
            <a:br>
              <a:rPr lang="en-US" altLang="en-US" sz="2800" dirty="0">
                <a:latin typeface="Times New Roman" panose="02020603050405020304" pitchFamily="18" charset="0"/>
              </a:rPr>
            </a:br>
            <a:r>
              <a:rPr lang="en-US" altLang="en-US" sz="2800" dirty="0">
                <a:latin typeface="Times New Roman" panose="02020603050405020304" pitchFamily="18" charset="0"/>
              </a:rPr>
              <a:t>    the wrong </a:t>
            </a:r>
            <a:r>
              <a:rPr lang="en-US" altLang="en-US" sz="2800" dirty="0" err="1">
                <a:latin typeface="Times New Roman" panose="02020603050405020304" pitchFamily="18" charset="0"/>
              </a:rPr>
              <a:t>dataword</a:t>
            </a:r>
            <a:r>
              <a:rPr lang="en-US" altLang="en-US" sz="2800" dirty="0">
                <a:latin typeface="Times New Roman" panose="02020603050405020304" pitchFamily="18" charset="0"/>
              </a:rPr>
              <a:t>. This shows that our code cannot</a:t>
            </a:r>
            <a:br>
              <a:rPr lang="en-US" altLang="en-US" sz="2800" dirty="0">
                <a:latin typeface="Times New Roman" panose="02020603050405020304" pitchFamily="18" charset="0"/>
              </a:rPr>
            </a:br>
            <a:r>
              <a:rPr lang="en-US" altLang="en-US" sz="2800" dirty="0">
                <a:latin typeface="Times New Roman" panose="02020603050405020304" pitchFamily="18" charset="0"/>
              </a:rPr>
              <a:t>    correct two errors.</a:t>
            </a:r>
          </a:p>
        </p:txBody>
      </p:sp>
      <p:sp>
        <p:nvSpPr>
          <p:cNvPr id="116746" name="Text Box 11"/>
          <p:cNvSpPr txBox="1">
            <a:spLocks noChangeArrowheads="1"/>
          </p:cNvSpPr>
          <p:nvPr/>
        </p:nvSpPr>
        <p:spPr bwMode="auto">
          <a:xfrm>
            <a:off x="304800" y="177225"/>
            <a:ext cx="441125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dirty="0" smtClean="0">
                <a:solidFill>
                  <a:schemeClr val="hlink"/>
                </a:solidFill>
                <a:latin typeface="Times New Roman" panose="02020603050405020304" pitchFamily="18" charset="0"/>
              </a:rPr>
              <a:t>Example</a:t>
            </a:r>
            <a:endParaRPr lang="en-US" altLang="en-US" i="1" dirty="0">
              <a:solidFill>
                <a:schemeClr val="hlink"/>
              </a:solidFill>
              <a:latin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46</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261180020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93" name="Rectangle 9"/>
          <p:cNvSpPr>
            <a:spLocks noChangeArrowheads="1"/>
          </p:cNvSpPr>
          <p:nvPr/>
        </p:nvSpPr>
        <p:spPr bwMode="auto">
          <a:xfrm>
            <a:off x="457200" y="838200"/>
            <a:ext cx="84582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dirty="0">
                <a:latin typeface="Times New Roman" panose="02020603050405020304" pitchFamily="18" charset="0"/>
              </a:rPr>
              <a:t>We need a </a:t>
            </a:r>
            <a:r>
              <a:rPr lang="en-US" altLang="en-US" sz="2800" dirty="0" err="1">
                <a:latin typeface="Times New Roman" panose="02020603050405020304" pitchFamily="18" charset="0"/>
              </a:rPr>
              <a:t>dataword</a:t>
            </a:r>
            <a:r>
              <a:rPr lang="en-US" altLang="en-US" sz="2800" dirty="0">
                <a:latin typeface="Times New Roman" panose="02020603050405020304" pitchFamily="18" charset="0"/>
              </a:rPr>
              <a:t> of at least 7 bits. Calculate values of k and n that satisfy this requirement.</a:t>
            </a:r>
          </a:p>
        </p:txBody>
      </p:sp>
      <p:sp>
        <p:nvSpPr>
          <p:cNvPr id="118794" name="Rectangle 10"/>
          <p:cNvSpPr>
            <a:spLocks noChangeArrowheads="1"/>
          </p:cNvSpPr>
          <p:nvPr/>
        </p:nvSpPr>
        <p:spPr bwMode="auto">
          <a:xfrm>
            <a:off x="609600" y="2130425"/>
            <a:ext cx="8077200" cy="3539430"/>
          </a:xfrm>
          <a:prstGeom prst="rect">
            <a:avLst/>
          </a:prstGeom>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dirty="0">
                <a:solidFill>
                  <a:schemeClr val="hlink"/>
                </a:solidFill>
                <a:latin typeface="Times New Roman" panose="02020603050405020304" pitchFamily="18" charset="0"/>
              </a:rPr>
              <a:t>Solution</a:t>
            </a:r>
          </a:p>
          <a:p>
            <a:pPr algn="just"/>
            <a:r>
              <a:rPr lang="en-US" altLang="en-US" sz="2800" dirty="0">
                <a:latin typeface="Times" panose="02020603050405020304" pitchFamily="18" charset="0"/>
              </a:rPr>
              <a:t>We need to make k = n − m greater than or equal to 7, or  2m − 1 − m ≥ 7.</a:t>
            </a:r>
          </a:p>
          <a:p>
            <a:pPr algn="just"/>
            <a:r>
              <a:rPr lang="en-US" altLang="en-US" sz="2800" dirty="0">
                <a:solidFill>
                  <a:schemeClr val="hlink"/>
                </a:solidFill>
                <a:latin typeface="Times" panose="02020603050405020304" pitchFamily="18" charset="0"/>
              </a:rPr>
              <a:t>1</a:t>
            </a:r>
            <a:r>
              <a:rPr lang="en-US" altLang="en-US" sz="2800" dirty="0">
                <a:latin typeface="Times" panose="02020603050405020304" pitchFamily="18" charset="0"/>
              </a:rPr>
              <a:t>. If we set m = 3, the result is n = 23 − 1 and k = 7 − 3</a:t>
            </a:r>
            <a:r>
              <a:rPr lang="en-US" altLang="en-US" sz="2800" dirty="0" smtClean="0">
                <a:latin typeface="Times" panose="02020603050405020304" pitchFamily="18" charset="0"/>
              </a:rPr>
              <a:t>, </a:t>
            </a:r>
            <a:r>
              <a:rPr lang="en-US" altLang="en-US" sz="2800" dirty="0">
                <a:latin typeface="Times" panose="02020603050405020304" pitchFamily="18" charset="0"/>
              </a:rPr>
              <a:t>or 4, which is not acceptable.</a:t>
            </a:r>
          </a:p>
          <a:p>
            <a:pPr algn="just"/>
            <a:r>
              <a:rPr lang="en-US" altLang="en-US" sz="2800" dirty="0">
                <a:solidFill>
                  <a:schemeClr val="hlink"/>
                </a:solidFill>
                <a:latin typeface="Times" panose="02020603050405020304" pitchFamily="18" charset="0"/>
              </a:rPr>
              <a:t>2</a:t>
            </a:r>
            <a:r>
              <a:rPr lang="en-US" altLang="en-US" sz="2800" dirty="0">
                <a:latin typeface="Times" panose="02020603050405020304" pitchFamily="18" charset="0"/>
              </a:rPr>
              <a:t>. If we set m = 4, then n = 24 − 1 = 15 and k = 15 − 4 </a:t>
            </a:r>
            <a:r>
              <a:rPr lang="en-US" altLang="en-US" sz="2800" dirty="0" smtClean="0">
                <a:latin typeface="Times" panose="02020603050405020304" pitchFamily="18" charset="0"/>
              </a:rPr>
              <a:t>=11</a:t>
            </a:r>
            <a:r>
              <a:rPr lang="en-US" altLang="en-US" sz="2800" dirty="0">
                <a:latin typeface="Times" panose="02020603050405020304" pitchFamily="18" charset="0"/>
              </a:rPr>
              <a:t>, which satisfies the condition. So the code is</a:t>
            </a:r>
          </a:p>
        </p:txBody>
      </p:sp>
      <p:sp>
        <p:nvSpPr>
          <p:cNvPr id="118795" name="Text Box 11"/>
          <p:cNvSpPr txBox="1">
            <a:spLocks noChangeArrowheads="1"/>
          </p:cNvSpPr>
          <p:nvPr/>
        </p:nvSpPr>
        <p:spPr bwMode="auto">
          <a:xfrm>
            <a:off x="381000" y="101025"/>
            <a:ext cx="433505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dirty="0" smtClean="0">
                <a:solidFill>
                  <a:schemeClr val="hlink"/>
                </a:solidFill>
                <a:latin typeface="Times New Roman" panose="02020603050405020304" pitchFamily="18" charset="0"/>
              </a:rPr>
              <a:t>Example</a:t>
            </a:r>
            <a:endParaRPr lang="en-US" altLang="en-US" i="1" dirty="0">
              <a:solidFill>
                <a:schemeClr val="hlink"/>
              </a:solidFill>
              <a:latin typeface="Times New Roman" panose="02020603050405020304" pitchFamily="18" charset="0"/>
            </a:endParaRPr>
          </a:p>
        </p:txBody>
      </p:sp>
      <p:sp>
        <p:nvSpPr>
          <p:cNvPr id="118796" name="Rectangle 12"/>
          <p:cNvSpPr>
            <a:spLocks noChangeArrowheads="1"/>
          </p:cNvSpPr>
          <p:nvPr/>
        </p:nvSpPr>
        <p:spPr bwMode="auto">
          <a:xfrm>
            <a:off x="3581400" y="5648980"/>
            <a:ext cx="2190750" cy="523220"/>
          </a:xfrm>
          <a:prstGeom prst="rect">
            <a:avLst/>
          </a:prstGeom>
          <a:solidFill>
            <a:srgbClr val="FFFF00"/>
          </a:solidFill>
          <a:ln w="57150" cmpd="thickThin">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dirty="0">
                <a:latin typeface="Times" panose="02020603050405020304" pitchFamily="18" charset="0"/>
              </a:rPr>
              <a:t>C(15, 11)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47</a:t>
            </a:fld>
            <a:endParaRPr lang="en-US"/>
          </a:p>
        </p:txBody>
      </p:sp>
      <p:sp>
        <p:nvSpPr>
          <p:cNvPr id="7" name="Footer Placeholder 6"/>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27221688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6" name="Text Box 4"/>
          <p:cNvSpPr txBox="1">
            <a:spLocks noChangeArrowheads="1"/>
          </p:cNvSpPr>
          <p:nvPr/>
        </p:nvSpPr>
        <p:spPr bwMode="auto">
          <a:xfrm>
            <a:off x="609600" y="381000"/>
            <a:ext cx="662373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a:t>
            </a:r>
            <a:r>
              <a:rPr lang="en-US" altLang="en-US" sz="2400" dirty="0" smtClean="0">
                <a:solidFill>
                  <a:schemeClr val="folHlink"/>
                </a:solidFill>
                <a:latin typeface="Times New Roman" panose="02020603050405020304" pitchFamily="18" charset="0"/>
              </a:rPr>
              <a:t> </a:t>
            </a:r>
            <a:r>
              <a:rPr lang="en-US" altLang="en-US" sz="2000" i="1" dirty="0">
                <a:latin typeface="Times New Roman" panose="02020603050405020304" pitchFamily="18" charset="0"/>
              </a:rPr>
              <a:t>Burst error correction using Hamming code</a:t>
            </a:r>
          </a:p>
        </p:txBody>
      </p:sp>
      <p:pic>
        <p:nvPicPr>
          <p:cNvPr id="12083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066802"/>
            <a:ext cx="5793581" cy="51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48</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193828040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610600" cy="1143000"/>
          </a:xfrm>
        </p:spPr>
        <p:txBody>
          <a:bodyPr>
            <a:normAutofit/>
          </a:bodyPr>
          <a:lstStyle/>
          <a:p>
            <a:r>
              <a:rPr lang="en-US" dirty="0" smtClean="0"/>
              <a:t>3. Cyclic code</a:t>
            </a:r>
            <a:endParaRPr lang="en-US" dirty="0"/>
          </a:p>
        </p:txBody>
      </p:sp>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49</a:t>
            </a:fld>
            <a:endParaRPr lang="en-US"/>
          </a:p>
        </p:txBody>
      </p:sp>
      <p:sp>
        <p:nvSpPr>
          <p:cNvPr id="5" name="Content Placeholder 4"/>
          <p:cNvSpPr>
            <a:spLocks noGrp="1"/>
          </p:cNvSpPr>
          <p:nvPr>
            <p:ph sz="quarter" idx="1"/>
          </p:nvPr>
        </p:nvSpPr>
        <p:spPr>
          <a:xfrm>
            <a:off x="304800" y="685800"/>
            <a:ext cx="8534400" cy="5791200"/>
          </a:xfrm>
        </p:spPr>
        <p:txBody>
          <a:bodyPr>
            <a:normAutofit/>
          </a:bodyPr>
          <a:lstStyle/>
          <a:p>
            <a:pPr algn="just">
              <a:defRPr/>
            </a:pPr>
            <a:r>
              <a:rPr lang="en-US" altLang="en-US" sz="2400" dirty="0" smtClean="0">
                <a:latin typeface="Times New Roman" panose="02020603050405020304" pitchFamily="18" charset="0"/>
              </a:rPr>
              <a:t>Cyclic codes are special linear block codes with one extra property. In a cyclic code, if a codeword is cyclically shifted (rotated), the result is another codeword.</a:t>
            </a:r>
          </a:p>
          <a:p>
            <a:pPr algn="just">
              <a:defRPr/>
            </a:pPr>
            <a:r>
              <a:rPr lang="en-US" altLang="en-US" sz="2400" dirty="0" smtClean="0">
                <a:latin typeface="Times New Roman" panose="02020603050405020304" pitchFamily="18" charset="0"/>
              </a:rPr>
              <a:t>It is used to correct error. It is used in LAN and WAN.</a:t>
            </a:r>
          </a:p>
          <a:p>
            <a:pPr algn="just">
              <a:defRPr/>
            </a:pPr>
            <a:r>
              <a:rPr lang="en-US" altLang="en-US" sz="2400" dirty="0" smtClean="0">
                <a:latin typeface="Times New Roman" panose="02020603050405020304" pitchFamily="18" charset="0"/>
              </a:rPr>
              <a:t>In the encoder the </a:t>
            </a:r>
            <a:r>
              <a:rPr lang="en-US" altLang="en-US" sz="2400" dirty="0" err="1" smtClean="0">
                <a:latin typeface="Times New Roman" panose="02020603050405020304" pitchFamily="18" charset="0"/>
              </a:rPr>
              <a:t>dataword</a:t>
            </a:r>
            <a:r>
              <a:rPr lang="en-US" altLang="en-US" sz="2400" dirty="0" smtClean="0">
                <a:latin typeface="Times New Roman" panose="02020603050405020304" pitchFamily="18" charset="0"/>
              </a:rPr>
              <a:t> has k bits, the code word has n bits.</a:t>
            </a:r>
          </a:p>
          <a:p>
            <a:pPr algn="just">
              <a:defRPr/>
            </a:pPr>
            <a:r>
              <a:rPr lang="en-US" altLang="en-US" sz="2400" dirty="0" smtClean="0">
                <a:latin typeface="Times New Roman" panose="02020603050405020304" pitchFamily="18" charset="0"/>
              </a:rPr>
              <a:t>The size of the </a:t>
            </a:r>
            <a:r>
              <a:rPr lang="en-US" altLang="en-US" sz="2400" dirty="0" err="1" smtClean="0">
                <a:latin typeface="Times New Roman" panose="02020603050405020304" pitchFamily="18" charset="0"/>
              </a:rPr>
              <a:t>dataword</a:t>
            </a:r>
            <a:r>
              <a:rPr lang="en-US" altLang="en-US" sz="2400" dirty="0" smtClean="0">
                <a:latin typeface="Times New Roman" panose="02020603050405020304" pitchFamily="18" charset="0"/>
              </a:rPr>
              <a:t> is augmented by adding n-k 0s to the right hand side of the word.</a:t>
            </a:r>
          </a:p>
          <a:p>
            <a:pPr algn="just">
              <a:defRPr/>
            </a:pPr>
            <a:r>
              <a:rPr lang="en-US" altLang="en-US" sz="2400" dirty="0" smtClean="0">
                <a:latin typeface="Times New Roman" panose="02020603050405020304" pitchFamily="18" charset="0"/>
              </a:rPr>
              <a:t>The n-bit result is fed into the generator. The generator uses a divisor of size=n-k+1(4 bits), which is predefined and agreed upon.</a:t>
            </a:r>
          </a:p>
          <a:p>
            <a:pPr algn="just">
              <a:defRPr/>
            </a:pPr>
            <a:r>
              <a:rPr lang="en-US" altLang="en-US" sz="2400" dirty="0" smtClean="0">
                <a:latin typeface="Times New Roman" panose="02020603050405020304" pitchFamily="18" charset="0"/>
              </a:rPr>
              <a:t>The generator divides the augmented </a:t>
            </a:r>
            <a:r>
              <a:rPr lang="en-US" altLang="en-US" sz="2400" dirty="0" err="1" smtClean="0">
                <a:latin typeface="Times New Roman" panose="02020603050405020304" pitchFamily="18" charset="0"/>
              </a:rPr>
              <a:t>dataword</a:t>
            </a:r>
            <a:r>
              <a:rPr lang="en-US" altLang="en-US" sz="2400" dirty="0" smtClean="0">
                <a:latin typeface="Times New Roman" panose="02020603050405020304" pitchFamily="18" charset="0"/>
              </a:rPr>
              <a:t> by the divisor( modulo-2 division).</a:t>
            </a:r>
          </a:p>
          <a:p>
            <a:pPr algn="just">
              <a:defRPr/>
            </a:pPr>
            <a:r>
              <a:rPr lang="en-US" altLang="en-US" sz="2400" dirty="0" smtClean="0">
                <a:latin typeface="Times New Roman" panose="02020603050405020304" pitchFamily="18" charset="0"/>
              </a:rPr>
              <a:t>The remainder(r2r1r0) is appended to the </a:t>
            </a:r>
            <a:r>
              <a:rPr lang="en-US" altLang="en-US" sz="2400" dirty="0" err="1" smtClean="0">
                <a:latin typeface="Times New Roman" panose="02020603050405020304" pitchFamily="18" charset="0"/>
              </a:rPr>
              <a:t>dataword</a:t>
            </a:r>
            <a:r>
              <a:rPr lang="en-US" altLang="en-US" sz="2400" dirty="0" smtClean="0">
                <a:latin typeface="Times New Roman" panose="02020603050405020304" pitchFamily="18" charset="0"/>
              </a:rPr>
              <a:t> to create the codeword.</a:t>
            </a:r>
          </a:p>
          <a:p>
            <a:pPr algn="just">
              <a:defRPr/>
            </a:pPr>
            <a:endParaRPr lang="en-US" altLang="en-US" sz="2400" dirty="0" smtClean="0">
              <a:latin typeface="Times New Roman" panose="02020603050405020304" pitchFamily="18" charset="0"/>
            </a:endParaRPr>
          </a:p>
          <a:p>
            <a:pPr algn="just">
              <a:defRPr/>
            </a:pPr>
            <a:endParaRPr lang="en-US" altLang="en-US" sz="2400" dirty="0" smtClean="0">
              <a:latin typeface="Times New Roman" panose="02020603050405020304" pitchFamily="18" charset="0"/>
            </a:endParaRPr>
          </a:p>
          <a:p>
            <a:pPr algn="just">
              <a:buFontTx/>
              <a:buChar char="-"/>
              <a:defRPr/>
            </a:pPr>
            <a:endParaRPr lang="en-US" dirty="0" smtClean="0"/>
          </a:p>
          <a:p>
            <a:pPr algn="just">
              <a:defRPr/>
            </a:pPr>
            <a:endParaRPr lang="en-US" dirty="0" smtClean="0"/>
          </a:p>
          <a:p>
            <a:pPr algn="just"/>
            <a:endParaRPr lang="en-US" dirty="0" smtClean="0"/>
          </a:p>
          <a:p>
            <a:pPr algn="just"/>
            <a:endParaRPr lang="en-US" dirty="0" smtClean="0"/>
          </a:p>
          <a:p>
            <a:pPr algn="just"/>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Text Box 4"/>
          <p:cNvSpPr txBox="1">
            <a:spLocks noChangeArrowheads="1"/>
          </p:cNvSpPr>
          <p:nvPr/>
        </p:nvSpPr>
        <p:spPr bwMode="auto">
          <a:xfrm>
            <a:off x="838200" y="762000"/>
            <a:ext cx="404994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smtClean="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Burst </a:t>
            </a:r>
            <a:r>
              <a:rPr lang="en-US" altLang="en-US" sz="2000" i="1" dirty="0">
                <a:latin typeface="Times New Roman" panose="02020603050405020304" pitchFamily="18" charset="0"/>
              </a:rPr>
              <a:t>error of length 8</a:t>
            </a:r>
          </a:p>
        </p:txBody>
      </p:sp>
      <p:pic>
        <p:nvPicPr>
          <p:cNvPr id="1639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3570" y="1698627"/>
            <a:ext cx="5375672" cy="345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5</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99991254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610600" cy="1143000"/>
          </a:xfrm>
        </p:spPr>
        <p:txBody>
          <a:bodyPr>
            <a:normAutofit/>
          </a:bodyPr>
          <a:lstStyle/>
          <a:p>
            <a:r>
              <a:rPr lang="en-US" dirty="0" smtClean="0"/>
              <a:t>3. Cyclic code</a:t>
            </a:r>
            <a:endParaRPr lang="en-US" dirty="0"/>
          </a:p>
        </p:txBody>
      </p:sp>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50</a:t>
            </a:fld>
            <a:endParaRPr lang="en-US"/>
          </a:p>
        </p:txBody>
      </p:sp>
      <p:sp>
        <p:nvSpPr>
          <p:cNvPr id="5" name="Content Placeholder 4"/>
          <p:cNvSpPr>
            <a:spLocks noGrp="1"/>
          </p:cNvSpPr>
          <p:nvPr>
            <p:ph sz="quarter" idx="1"/>
          </p:nvPr>
        </p:nvSpPr>
        <p:spPr>
          <a:xfrm>
            <a:off x="457200" y="685800"/>
            <a:ext cx="8382000" cy="5791200"/>
          </a:xfrm>
        </p:spPr>
        <p:txBody>
          <a:bodyPr>
            <a:normAutofit/>
          </a:bodyPr>
          <a:lstStyle/>
          <a:p>
            <a:pPr algn="just">
              <a:defRPr/>
            </a:pPr>
            <a:r>
              <a:rPr lang="en-US" altLang="en-US" sz="2400" dirty="0" smtClean="0">
                <a:latin typeface="Times New Roman" panose="02020603050405020304" pitchFamily="18" charset="0"/>
              </a:rPr>
              <a:t>Decoder receive the codeword. Checker generate the remainder which is called syndrome of n-k bits, which is fed to the decision logic analyzer.</a:t>
            </a:r>
          </a:p>
          <a:p>
            <a:pPr algn="just">
              <a:defRPr/>
            </a:pPr>
            <a:r>
              <a:rPr lang="en-US" altLang="en-US" sz="2400" dirty="0" smtClean="0">
                <a:latin typeface="Times New Roman" panose="02020603050405020304" pitchFamily="18" charset="0"/>
              </a:rPr>
              <a:t>The analyzer has a simple function. If the syndrome bits are all 0s, the 4 leftmost bits of the code word are accepted as the data word otherwise the 4 bits are discarded.</a:t>
            </a:r>
          </a:p>
          <a:p>
            <a:pPr algn="just">
              <a:defRPr/>
            </a:pPr>
            <a:endParaRPr lang="en-US" altLang="en-US" sz="2400" dirty="0" smtClean="0">
              <a:latin typeface="Times New Roman" panose="02020603050405020304" pitchFamily="18" charset="0"/>
            </a:endParaRPr>
          </a:p>
          <a:p>
            <a:pPr algn="just">
              <a:defRPr/>
            </a:pPr>
            <a:endParaRPr lang="en-US" altLang="en-US" sz="2400" dirty="0" smtClean="0">
              <a:latin typeface="Times New Roman" panose="02020603050405020304" pitchFamily="18" charset="0"/>
            </a:endParaRPr>
          </a:p>
          <a:p>
            <a:pPr algn="just">
              <a:buFontTx/>
              <a:buChar char="-"/>
              <a:defRPr/>
            </a:pPr>
            <a:endParaRPr lang="en-US" dirty="0" smtClean="0"/>
          </a:p>
          <a:p>
            <a:pPr algn="just">
              <a:defRPr/>
            </a:pPr>
            <a:endParaRPr lang="en-US" dirty="0" smtClean="0"/>
          </a:p>
          <a:p>
            <a:pPr algn="just"/>
            <a:endParaRPr lang="en-US" dirty="0" smtClean="0"/>
          </a:p>
          <a:p>
            <a:pPr algn="just"/>
            <a:endParaRPr lang="en-US" dirty="0" smtClean="0"/>
          </a:p>
          <a:p>
            <a:pPr algn="just"/>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ext Box 2"/>
          <p:cNvSpPr txBox="1">
            <a:spLocks noChangeArrowheads="1"/>
          </p:cNvSpPr>
          <p:nvPr/>
        </p:nvSpPr>
        <p:spPr bwMode="auto">
          <a:xfrm>
            <a:off x="1543050" y="685800"/>
            <a:ext cx="357905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Table </a:t>
            </a:r>
            <a:r>
              <a:rPr lang="en-US" altLang="en-US" sz="2000" i="1" dirty="0" smtClean="0">
                <a:latin typeface="Times New Roman" panose="02020603050405020304" pitchFamily="18" charset="0"/>
              </a:rPr>
              <a:t>A </a:t>
            </a:r>
            <a:r>
              <a:rPr lang="en-US" altLang="en-US" sz="2000" i="1" dirty="0">
                <a:latin typeface="Times New Roman" panose="02020603050405020304" pitchFamily="18" charset="0"/>
              </a:rPr>
              <a:t>CRC code with C(7, 4)</a:t>
            </a:r>
          </a:p>
        </p:txBody>
      </p:sp>
      <p:pic>
        <p:nvPicPr>
          <p:cNvPr id="12493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9461" y="1201738"/>
            <a:ext cx="6554390" cy="4284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51</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137088110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80" name="Text Box 4"/>
          <p:cNvSpPr txBox="1">
            <a:spLocks noChangeArrowheads="1"/>
          </p:cNvSpPr>
          <p:nvPr/>
        </p:nvSpPr>
        <p:spPr bwMode="auto">
          <a:xfrm>
            <a:off x="1371600" y="381000"/>
            <a:ext cx="389805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smtClean="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CRC </a:t>
            </a:r>
            <a:r>
              <a:rPr lang="en-US" altLang="en-US" sz="2000" i="1" dirty="0">
                <a:latin typeface="Times New Roman" panose="02020603050405020304" pitchFamily="18" charset="0"/>
              </a:rPr>
              <a:t>encoder and decoder</a:t>
            </a:r>
          </a:p>
        </p:txBody>
      </p:sp>
      <p:pic>
        <p:nvPicPr>
          <p:cNvPr id="12698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451" y="1557338"/>
            <a:ext cx="6266260" cy="438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52</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34067225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8" name="Text Box 4"/>
          <p:cNvSpPr txBox="1">
            <a:spLocks noChangeArrowheads="1"/>
          </p:cNvSpPr>
          <p:nvPr/>
        </p:nvSpPr>
        <p:spPr bwMode="auto">
          <a:xfrm>
            <a:off x="1371601" y="304800"/>
            <a:ext cx="376821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Division </a:t>
            </a:r>
            <a:r>
              <a:rPr lang="en-US" altLang="en-US" sz="2000" i="1" dirty="0">
                <a:latin typeface="Times New Roman" panose="02020603050405020304" pitchFamily="18" charset="0"/>
              </a:rPr>
              <a:t>in CRC encoder</a:t>
            </a:r>
          </a:p>
        </p:txBody>
      </p:sp>
      <p:pic>
        <p:nvPicPr>
          <p:cNvPr id="129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6970" y="1000127"/>
            <a:ext cx="3640931"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53</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403928366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6" name="Text Box 4"/>
          <p:cNvSpPr txBox="1">
            <a:spLocks noChangeArrowheads="1"/>
          </p:cNvSpPr>
          <p:nvPr/>
        </p:nvSpPr>
        <p:spPr bwMode="auto">
          <a:xfrm>
            <a:off x="1066800" y="762000"/>
            <a:ext cx="603348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Division </a:t>
            </a:r>
            <a:r>
              <a:rPr lang="en-US" altLang="en-US" sz="2000" i="1" dirty="0">
                <a:latin typeface="Times New Roman" panose="02020603050405020304" pitchFamily="18" charset="0"/>
              </a:rPr>
              <a:t>in the CRC decoder for two cases</a:t>
            </a:r>
          </a:p>
        </p:txBody>
      </p:sp>
      <p:pic>
        <p:nvPicPr>
          <p:cNvPr id="1310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3286" y="1550988"/>
            <a:ext cx="5744765" cy="4545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54</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77307225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Prof. Vishal A. Polara                            </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55</a:t>
            </a:fld>
            <a:endParaRPr lang="en-US"/>
          </a:p>
        </p:txBody>
      </p:sp>
      <p:pic>
        <p:nvPicPr>
          <p:cNvPr id="2050" name="Picture 2"/>
          <p:cNvPicPr>
            <a:picLocks noChangeAspect="1" noChangeArrowheads="1"/>
          </p:cNvPicPr>
          <p:nvPr/>
        </p:nvPicPr>
        <p:blipFill>
          <a:blip r:embed="rId2"/>
          <a:srcRect/>
          <a:stretch>
            <a:fillRect/>
          </a:stretch>
        </p:blipFill>
        <p:spPr bwMode="auto">
          <a:xfrm>
            <a:off x="1905000" y="2133600"/>
            <a:ext cx="5567362" cy="3781425"/>
          </a:xfrm>
          <a:prstGeom prst="rect">
            <a:avLst/>
          </a:prstGeom>
          <a:noFill/>
          <a:ln w="9525">
            <a:noFill/>
            <a:miter lim="800000"/>
            <a:headEnd/>
            <a:tailEnd/>
          </a:ln>
          <a:effectLst/>
        </p:spPr>
      </p:pic>
      <p:sp>
        <p:nvSpPr>
          <p:cNvPr id="5" name="Content Placeholder 4"/>
          <p:cNvSpPr txBox="1">
            <a:spLocks/>
          </p:cNvSpPr>
          <p:nvPr/>
        </p:nvSpPr>
        <p:spPr>
          <a:xfrm>
            <a:off x="457200" y="304800"/>
            <a:ext cx="8382000" cy="5791200"/>
          </a:xfrm>
          <a:prstGeom prst="rect">
            <a:avLst/>
          </a:prstGeom>
        </p:spPr>
        <p:txBody>
          <a:bodyPr>
            <a:normAutofit/>
          </a:bodyPr>
          <a:lstStyle/>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It is normally used for serial communication.</a:t>
            </a:r>
            <a:r>
              <a:rPr kumimoji="0" lang="en-US" altLang="en-US" sz="2400" b="0" i="0" u="none" strike="noStrike" kern="1200" cap="none" spc="0" normalizeH="0" noProof="0" dirty="0" smtClean="0">
                <a:ln>
                  <a:noFill/>
                </a:ln>
                <a:solidFill>
                  <a:schemeClr val="tx1"/>
                </a:solidFill>
                <a:effectLst/>
                <a:uLnTx/>
                <a:uFillTx/>
                <a:latin typeface="Times New Roman" panose="02020603050405020304" pitchFamily="18" charset="0"/>
                <a:ea typeface="+mn-ea"/>
                <a:cs typeface="+mn-cs"/>
              </a:rPr>
              <a:t> In case of VRC odd parity bit scheme is used while for LRC even parity </a:t>
            </a:r>
            <a:r>
              <a:rPr lang="en-US" altLang="en-US" sz="2400" dirty="0" smtClean="0">
                <a:latin typeface="Times New Roman" panose="02020603050405020304" pitchFamily="18" charset="0"/>
              </a:rPr>
              <a:t>scheme is used.</a:t>
            </a:r>
            <a:endParaRPr kumimoji="0" lang="en-US"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US"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US"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a:p>
            <a:pPr marL="274320" marR="0" lvl="0" indent="-274320" algn="just" defTabSz="914400" rtl="0" eaLnBrk="1" fontAlgn="auto" latinLnBrk="0" hangingPunct="1">
              <a:lnSpc>
                <a:spcPct val="100000"/>
              </a:lnSpc>
              <a:spcBef>
                <a:spcPts val="580"/>
              </a:spcBef>
              <a:spcAft>
                <a:spcPts val="0"/>
              </a:spcAft>
              <a:buClr>
                <a:schemeClr val="accent1"/>
              </a:buClr>
              <a:buSzPct val="85000"/>
              <a:buFontTx/>
              <a:buChar char="-"/>
              <a:tabLst/>
              <a:defRPr/>
            </a:pPr>
            <a:endParaRPr kumimoji="0" lang="en-US" sz="26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US" sz="26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US" sz="26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US" sz="26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US" sz="26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610600" cy="1143000"/>
          </a:xfrm>
        </p:spPr>
        <p:txBody>
          <a:bodyPr>
            <a:normAutofit/>
          </a:bodyPr>
          <a:lstStyle/>
          <a:p>
            <a:r>
              <a:rPr lang="en-US" dirty="0" smtClean="0"/>
              <a:t>3. Cyclic code in polynomial form</a:t>
            </a:r>
            <a:endParaRPr lang="en-US" dirty="0"/>
          </a:p>
        </p:txBody>
      </p:sp>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56</a:t>
            </a:fld>
            <a:endParaRPr lang="en-US"/>
          </a:p>
        </p:txBody>
      </p:sp>
      <p:sp>
        <p:nvSpPr>
          <p:cNvPr id="5" name="Content Placeholder 4"/>
          <p:cNvSpPr>
            <a:spLocks noGrp="1"/>
          </p:cNvSpPr>
          <p:nvPr>
            <p:ph sz="quarter" idx="1"/>
          </p:nvPr>
        </p:nvSpPr>
        <p:spPr>
          <a:xfrm>
            <a:off x="457200" y="685800"/>
            <a:ext cx="8382000" cy="5791200"/>
          </a:xfrm>
        </p:spPr>
        <p:txBody>
          <a:bodyPr>
            <a:normAutofit/>
          </a:bodyPr>
          <a:lstStyle/>
          <a:p>
            <a:pPr algn="just">
              <a:defRPr/>
            </a:pPr>
            <a:r>
              <a:rPr lang="en-US" altLang="en-US" sz="2400" dirty="0" smtClean="0">
                <a:latin typeface="Times New Roman" panose="02020603050405020304" pitchFamily="18" charset="0"/>
              </a:rPr>
              <a:t>A pattern of 0s and 1s can be represented as a polynomial with coefficients of 0 and 1.</a:t>
            </a:r>
          </a:p>
          <a:p>
            <a:pPr algn="just">
              <a:defRPr/>
            </a:pPr>
            <a:r>
              <a:rPr lang="en-US" altLang="en-US" sz="2400" dirty="0" smtClean="0">
                <a:latin typeface="Times New Roman" panose="02020603050405020304" pitchFamily="18" charset="0"/>
              </a:rPr>
              <a:t>The power of each term shows the position of the bit, the coefficient shows the value of the bit.</a:t>
            </a:r>
          </a:p>
          <a:p>
            <a:pPr algn="just">
              <a:defRPr/>
            </a:pPr>
            <a:r>
              <a:rPr lang="en-US" altLang="en-US" sz="2400" dirty="0" smtClean="0">
                <a:latin typeface="Times New Roman" panose="02020603050405020304" pitchFamily="18" charset="0"/>
              </a:rPr>
              <a:t>The degree of the polynomial is 1 less than the number of bits in the pattern.</a:t>
            </a:r>
          </a:p>
          <a:p>
            <a:pPr algn="just">
              <a:defRPr/>
            </a:pPr>
            <a:r>
              <a:rPr lang="en-US" altLang="en-US" sz="2400" dirty="0" smtClean="0">
                <a:latin typeface="Times New Roman" panose="02020603050405020304" pitchFamily="18" charset="0"/>
              </a:rPr>
              <a:t>In example to find the augmented </a:t>
            </a:r>
            <a:r>
              <a:rPr lang="en-US" altLang="en-US" sz="2400" dirty="0" err="1" smtClean="0">
                <a:latin typeface="Times New Roman" panose="02020603050405020304" pitchFamily="18" charset="0"/>
              </a:rPr>
              <a:t>dataword</a:t>
            </a:r>
            <a:r>
              <a:rPr lang="en-US" altLang="en-US" sz="2400" dirty="0" smtClean="0">
                <a:latin typeface="Times New Roman" panose="02020603050405020304" pitchFamily="18" charset="0"/>
              </a:rPr>
              <a:t> we have left shifted the </a:t>
            </a:r>
            <a:r>
              <a:rPr lang="en-US" altLang="en-US" sz="2400" dirty="0" err="1" smtClean="0">
                <a:latin typeface="Times New Roman" panose="02020603050405020304" pitchFamily="18" charset="0"/>
              </a:rPr>
              <a:t>dataword</a:t>
            </a:r>
            <a:r>
              <a:rPr lang="en-US" altLang="en-US" sz="2400" dirty="0" smtClean="0">
                <a:latin typeface="Times New Roman" panose="02020603050405020304" pitchFamily="18" charset="0"/>
              </a:rPr>
              <a:t> 3 bits by multiplying by x3.</a:t>
            </a:r>
          </a:p>
          <a:p>
            <a:pPr algn="just">
              <a:defRPr/>
            </a:pPr>
            <a:endParaRPr lang="en-US" altLang="en-US" sz="2400" dirty="0" smtClean="0">
              <a:latin typeface="Times New Roman" panose="02020603050405020304" pitchFamily="18" charset="0"/>
            </a:endParaRPr>
          </a:p>
          <a:p>
            <a:pPr algn="just">
              <a:defRPr/>
            </a:pPr>
            <a:endParaRPr lang="en-US" altLang="en-US" sz="2400" dirty="0" smtClean="0">
              <a:latin typeface="Times New Roman" panose="02020603050405020304" pitchFamily="18" charset="0"/>
            </a:endParaRPr>
          </a:p>
          <a:p>
            <a:pPr algn="just">
              <a:buFontTx/>
              <a:buChar char="-"/>
              <a:defRPr/>
            </a:pPr>
            <a:endParaRPr lang="en-US" dirty="0" smtClean="0"/>
          </a:p>
          <a:p>
            <a:pPr algn="just">
              <a:defRPr/>
            </a:pPr>
            <a:endParaRPr lang="en-US" dirty="0" smtClean="0"/>
          </a:p>
          <a:p>
            <a:pPr algn="just"/>
            <a:endParaRPr lang="en-US" dirty="0" smtClean="0"/>
          </a:p>
          <a:p>
            <a:pPr algn="just"/>
            <a:endParaRPr lang="en-US" dirty="0" smtClean="0"/>
          </a:p>
          <a:p>
            <a:pPr algn="just"/>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6" name="Text Box 4"/>
          <p:cNvSpPr txBox="1">
            <a:spLocks noChangeArrowheads="1"/>
          </p:cNvSpPr>
          <p:nvPr/>
        </p:nvSpPr>
        <p:spPr bwMode="auto">
          <a:xfrm>
            <a:off x="1219200" y="762000"/>
            <a:ext cx="557972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a:t>
            </a:r>
            <a:r>
              <a:rPr lang="en-US" altLang="en-US" sz="2400" dirty="0" smtClean="0">
                <a:solidFill>
                  <a:schemeClr val="folHlink"/>
                </a:solidFill>
                <a:latin typeface="Times New Roman" panose="02020603050405020304" pitchFamily="18" charset="0"/>
              </a:rPr>
              <a:t> </a:t>
            </a:r>
            <a:r>
              <a:rPr lang="en-US" altLang="en-US" sz="2000" i="1" dirty="0">
                <a:latin typeface="Times New Roman" panose="02020603050405020304" pitchFamily="18" charset="0"/>
              </a:rPr>
              <a:t>polynomial to represent a binary word</a:t>
            </a:r>
          </a:p>
        </p:txBody>
      </p:sp>
      <p:pic>
        <p:nvPicPr>
          <p:cNvPr id="14131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151" y="2560638"/>
            <a:ext cx="6636544" cy="2392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57</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02018179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3" name="Line 3"/>
          <p:cNvSpPr>
            <a:spLocks noChangeShapeType="1"/>
          </p:cNvSpPr>
          <p:nvPr/>
        </p:nvSpPr>
        <p:spPr bwMode="auto">
          <a:xfrm>
            <a:off x="1257300" y="9906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364" name="Text Box 4"/>
          <p:cNvSpPr txBox="1">
            <a:spLocks noChangeArrowheads="1"/>
          </p:cNvSpPr>
          <p:nvPr/>
        </p:nvSpPr>
        <p:spPr bwMode="auto">
          <a:xfrm>
            <a:off x="1066800" y="381000"/>
            <a:ext cx="49017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a:t>
            </a:r>
            <a:r>
              <a:rPr lang="en-US" altLang="en-US" sz="2400" dirty="0" smtClean="0">
                <a:solidFill>
                  <a:schemeClr val="folHlink"/>
                </a:solidFill>
                <a:latin typeface="Times New Roman" panose="02020603050405020304" pitchFamily="18" charset="0"/>
              </a:rPr>
              <a:t> </a:t>
            </a:r>
            <a:r>
              <a:rPr lang="en-US" altLang="en-US" sz="2000" i="1" dirty="0" smtClean="0">
                <a:latin typeface="Times New Roman" panose="02020603050405020304" pitchFamily="18" charset="0"/>
              </a:rPr>
              <a:t>CRC </a:t>
            </a:r>
            <a:r>
              <a:rPr lang="en-US" altLang="en-US" sz="2000" i="1" dirty="0">
                <a:latin typeface="Times New Roman" panose="02020603050405020304" pitchFamily="18" charset="0"/>
              </a:rPr>
              <a:t>division using polynomials</a:t>
            </a:r>
          </a:p>
        </p:txBody>
      </p:sp>
      <p:pic>
        <p:nvPicPr>
          <p:cNvPr id="14336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7661" y="1524002"/>
            <a:ext cx="4573190" cy="429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58</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78162428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Text Box 2"/>
          <p:cNvSpPr txBox="1">
            <a:spLocks noChangeArrowheads="1"/>
          </p:cNvSpPr>
          <p:nvPr/>
        </p:nvSpPr>
        <p:spPr bwMode="auto">
          <a:xfrm>
            <a:off x="1257301" y="1295400"/>
            <a:ext cx="32966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Table </a:t>
            </a:r>
            <a:r>
              <a:rPr lang="en-US" altLang="en-US" sz="2000" i="1" dirty="0" smtClean="0">
                <a:latin typeface="Times New Roman" panose="02020603050405020304" pitchFamily="18" charset="0"/>
              </a:rPr>
              <a:t>Standard </a:t>
            </a:r>
            <a:r>
              <a:rPr lang="en-US" altLang="en-US" sz="2000" i="1" dirty="0">
                <a:latin typeface="Times New Roman" panose="02020603050405020304" pitchFamily="18" charset="0"/>
              </a:rPr>
              <a:t>polynomials</a:t>
            </a:r>
          </a:p>
        </p:txBody>
      </p:sp>
      <p:pic>
        <p:nvPicPr>
          <p:cNvPr id="17203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7770" y="1703388"/>
            <a:ext cx="6746081" cy="2792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59</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913072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610600" cy="1143000"/>
          </a:xfrm>
        </p:spPr>
        <p:txBody>
          <a:bodyPr>
            <a:normAutofit fontScale="90000"/>
          </a:bodyPr>
          <a:lstStyle/>
          <a:p>
            <a:r>
              <a:rPr lang="en-US" dirty="0" smtClean="0">
                <a:latin typeface="Times New Roman" panose="02020603050405020304" pitchFamily="18" charset="0"/>
                <a:cs typeface="Times New Roman" panose="02020603050405020304" pitchFamily="18" charset="0"/>
              </a:rPr>
              <a:t>Error correction and detection using Redundancy</a:t>
            </a:r>
            <a:endParaRPr lang="en-US" dirty="0">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6</a:t>
            </a:fld>
            <a:endParaRPr lang="en-US"/>
          </a:p>
        </p:txBody>
      </p:sp>
      <p:sp>
        <p:nvSpPr>
          <p:cNvPr id="5" name="Content Placeholder 4"/>
          <p:cNvSpPr>
            <a:spLocks noGrp="1"/>
          </p:cNvSpPr>
          <p:nvPr>
            <p:ph sz="quarter" idx="1"/>
          </p:nvPr>
        </p:nvSpPr>
        <p:spPr>
          <a:xfrm>
            <a:off x="457200" y="1219200"/>
            <a:ext cx="8382000" cy="4953000"/>
          </a:xfrm>
        </p:spPr>
        <p:txBody>
          <a:bodyPr>
            <a:normAutofit fontScale="92500" lnSpcReduction="20000"/>
          </a:bodyPr>
          <a:lstStyle/>
          <a:p>
            <a:pPr algn="just"/>
            <a:r>
              <a:rPr lang="en-US" dirty="0" smtClean="0">
                <a:latin typeface="Times New Roman" panose="02020603050405020304" pitchFamily="18" charset="0"/>
                <a:cs typeface="Times New Roman" panose="02020603050405020304" pitchFamily="18" charset="0"/>
              </a:rPr>
              <a:t>To detect or correct errors we need to send some extra bits with our data.</a:t>
            </a:r>
          </a:p>
          <a:p>
            <a:pPr algn="just"/>
            <a:r>
              <a:rPr lang="en-US" dirty="0" smtClean="0">
                <a:latin typeface="Times New Roman" panose="02020603050405020304" pitchFamily="18" charset="0"/>
                <a:cs typeface="Times New Roman" panose="02020603050405020304" pitchFamily="18" charset="0"/>
              </a:rPr>
              <a:t>These redundant bits are added by the sender and removed by the receiver. It allows receiver to detect or correct corrupted bits.</a:t>
            </a:r>
          </a:p>
          <a:p>
            <a:pPr algn="just"/>
            <a:r>
              <a:rPr lang="en-US" dirty="0" smtClean="0">
                <a:latin typeface="Times New Roman" panose="02020603050405020304" pitchFamily="18" charset="0"/>
                <a:cs typeface="Times New Roman" panose="02020603050405020304" pitchFamily="18" charset="0"/>
              </a:rPr>
              <a:t>Error detection means we have to change if bit changed or not.</a:t>
            </a:r>
          </a:p>
          <a:p>
            <a:pPr algn="just"/>
            <a:r>
              <a:rPr lang="en-US" dirty="0" smtClean="0">
                <a:latin typeface="Times New Roman" panose="02020603050405020304" pitchFamily="18" charset="0"/>
                <a:cs typeface="Times New Roman" panose="02020603050405020304" pitchFamily="18" charset="0"/>
              </a:rPr>
              <a:t>While in case of error correction we need to know the exact number of bits that are corrupted and their location in the message.</a:t>
            </a:r>
          </a:p>
          <a:p>
            <a:pPr algn="just"/>
            <a:r>
              <a:rPr lang="en-US" dirty="0" smtClean="0">
                <a:latin typeface="Times New Roman" panose="02020603050405020304" pitchFamily="18" charset="0"/>
                <a:cs typeface="Times New Roman" panose="02020603050405020304" pitchFamily="18" charset="0"/>
              </a:rPr>
              <a:t>If we need to correct one single error in an 8-bit data unit we need to consider eight possible error locations, if we need to correct two errors in a data unit of the same size we need to consider 28 possibilities.</a:t>
            </a:r>
          </a:p>
          <a:p>
            <a:pPr algn="just"/>
            <a:r>
              <a:rPr lang="en-US" dirty="0" smtClean="0">
                <a:latin typeface="Times New Roman" panose="02020603050405020304" pitchFamily="18" charset="0"/>
                <a:cs typeface="Times New Roman" panose="02020603050405020304" pitchFamily="18" charset="0"/>
              </a:rPr>
              <a:t>Redundancy achieve using various coding schemes. The sender adds the redundant bits through a process that creates relationship between the redundant bits and the actual data bits.</a:t>
            </a:r>
          </a:p>
          <a:p>
            <a:pPr algn="just"/>
            <a:endParaRPr lang="en-US" dirty="0" smtClean="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610600" cy="1143000"/>
          </a:xfrm>
        </p:spPr>
        <p:txBody>
          <a:bodyPr>
            <a:normAutofit/>
          </a:bodyPr>
          <a:lstStyle/>
          <a:p>
            <a:r>
              <a:rPr lang="en-US" dirty="0" smtClean="0"/>
              <a:t>4. Check sum</a:t>
            </a:r>
            <a:endParaRPr lang="en-US" dirty="0"/>
          </a:p>
        </p:txBody>
      </p:sp>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60</a:t>
            </a:fld>
            <a:endParaRPr lang="en-US"/>
          </a:p>
        </p:txBody>
      </p:sp>
      <p:sp>
        <p:nvSpPr>
          <p:cNvPr id="5" name="Content Placeholder 4"/>
          <p:cNvSpPr>
            <a:spLocks noGrp="1"/>
          </p:cNvSpPr>
          <p:nvPr>
            <p:ph sz="quarter" idx="1"/>
          </p:nvPr>
        </p:nvSpPr>
        <p:spPr>
          <a:xfrm>
            <a:off x="457200" y="685800"/>
            <a:ext cx="8382000" cy="5791200"/>
          </a:xfrm>
        </p:spPr>
        <p:txBody>
          <a:bodyPr>
            <a:normAutofit/>
          </a:bodyPr>
          <a:lstStyle/>
          <a:p>
            <a:pPr algn="just">
              <a:defRPr/>
            </a:pPr>
            <a:r>
              <a:rPr lang="en-US" altLang="en-US" sz="2400" dirty="0" smtClean="0">
                <a:latin typeface="Times New Roman" panose="02020603050405020304" pitchFamily="18" charset="0"/>
              </a:rPr>
              <a:t>In checksum receiver send addition of all number with actual number</a:t>
            </a:r>
          </a:p>
          <a:p>
            <a:pPr algn="just">
              <a:defRPr/>
            </a:pPr>
            <a:r>
              <a:rPr lang="en-US" altLang="en-US" sz="2400" dirty="0" smtClean="0">
                <a:latin typeface="Times New Roman" panose="02020603050405020304" pitchFamily="18" charset="0"/>
              </a:rPr>
              <a:t>Here addition is send as negative value.</a:t>
            </a:r>
          </a:p>
          <a:p>
            <a:pPr algn="just">
              <a:defRPr/>
            </a:pPr>
            <a:r>
              <a:rPr lang="en-US" altLang="en-US" sz="2400" dirty="0" smtClean="0">
                <a:latin typeface="Times New Roman" panose="02020603050405020304" pitchFamily="18" charset="0"/>
              </a:rPr>
              <a:t>At receiver side again addition of actual value is done if some is 0 that means data are correct else there is an error in data.</a:t>
            </a:r>
          </a:p>
          <a:p>
            <a:pPr algn="just">
              <a:defRPr/>
            </a:pPr>
            <a:r>
              <a:rPr lang="en-US" altLang="en-US" sz="2400" b="1" dirty="0" smtClean="0">
                <a:latin typeface="Times New Roman" panose="02020603050405020304" pitchFamily="18" charset="0"/>
              </a:rPr>
              <a:t>One’s complement:</a:t>
            </a:r>
          </a:p>
          <a:p>
            <a:pPr algn="just">
              <a:defRPr/>
            </a:pPr>
            <a:r>
              <a:rPr lang="en-US" altLang="en-US" sz="2400" dirty="0" smtClean="0">
                <a:latin typeface="Times New Roman" panose="02020603050405020304" pitchFamily="18" charset="0"/>
              </a:rPr>
              <a:t>In this technique the number has more than n bits, the extra leftmost bits need to be added to the n rightmost bits(wrapping).</a:t>
            </a:r>
          </a:p>
          <a:p>
            <a:pPr algn="just">
              <a:defRPr/>
            </a:pPr>
            <a:endParaRPr lang="en-US" altLang="en-US" sz="2400" dirty="0" smtClean="0">
              <a:latin typeface="Times New Roman" panose="02020603050405020304" pitchFamily="18" charset="0"/>
            </a:endParaRPr>
          </a:p>
          <a:p>
            <a:pPr algn="just">
              <a:defRPr/>
            </a:pPr>
            <a:endParaRPr lang="en-US" altLang="en-US" sz="2400" dirty="0" smtClean="0">
              <a:latin typeface="Times New Roman" panose="02020603050405020304" pitchFamily="18" charset="0"/>
            </a:endParaRPr>
          </a:p>
          <a:p>
            <a:pPr algn="just">
              <a:defRPr/>
            </a:pPr>
            <a:endParaRPr lang="en-US" altLang="en-US" sz="2400" dirty="0" smtClean="0">
              <a:latin typeface="Times New Roman" panose="02020603050405020304" pitchFamily="18" charset="0"/>
            </a:endParaRPr>
          </a:p>
          <a:p>
            <a:pPr algn="just">
              <a:defRPr/>
            </a:pPr>
            <a:endParaRPr lang="en-US" altLang="en-US" sz="2400" dirty="0" smtClean="0">
              <a:latin typeface="Times New Roman" panose="02020603050405020304" pitchFamily="18" charset="0"/>
            </a:endParaRPr>
          </a:p>
          <a:p>
            <a:pPr algn="just">
              <a:buFontTx/>
              <a:buChar char="-"/>
              <a:defRPr/>
            </a:pPr>
            <a:endParaRPr lang="en-US" dirty="0" smtClean="0"/>
          </a:p>
          <a:p>
            <a:pPr algn="just">
              <a:defRPr/>
            </a:pPr>
            <a:endParaRPr lang="en-US" dirty="0" smtClean="0"/>
          </a:p>
          <a:p>
            <a:pPr algn="just"/>
            <a:endParaRPr lang="en-US" dirty="0" smtClean="0"/>
          </a:p>
          <a:p>
            <a:pPr algn="just"/>
            <a:endParaRPr lang="en-US" dirty="0" smtClean="0"/>
          </a:p>
          <a:p>
            <a:pPr algn="just"/>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7" name="Rectangle 9"/>
          <p:cNvSpPr>
            <a:spLocks noChangeArrowheads="1"/>
          </p:cNvSpPr>
          <p:nvPr/>
        </p:nvSpPr>
        <p:spPr bwMode="auto">
          <a:xfrm>
            <a:off x="533400" y="990600"/>
            <a:ext cx="8077200"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dirty="0">
                <a:latin typeface="Times New Roman" panose="02020603050405020304" pitchFamily="18" charset="0"/>
              </a:rPr>
              <a:t>Suppose our data is a list of five 4-bit numbers that we want to send to a destination. In addition to sending these numbers, we send the sum of the numbers. For example, if the set of numbers is (7, 11, 12, 0, 6), we send (7, 11, 12, 0, 6, </a:t>
            </a:r>
            <a:r>
              <a:rPr lang="en-US" altLang="en-US" sz="2800" dirty="0">
                <a:solidFill>
                  <a:schemeClr val="hlink"/>
                </a:solidFill>
                <a:latin typeface="Times New Roman" panose="02020603050405020304" pitchFamily="18" charset="0"/>
              </a:rPr>
              <a:t>36</a:t>
            </a:r>
            <a:r>
              <a:rPr lang="en-US" altLang="en-US" sz="2800" dirty="0">
                <a:latin typeface="Times New Roman" panose="02020603050405020304" pitchFamily="18" charset="0"/>
              </a:rPr>
              <a:t>), where 36 is the sum of the original numbers. The receiver adds the five numbers and compares the result with the sum. If the two are the same, the receiver assumes no error, accepts the five numbers, and discards the sum. Otherwise, there is an error somewhere and the data are not accepted.</a:t>
            </a:r>
          </a:p>
        </p:txBody>
      </p:sp>
      <p:sp>
        <p:nvSpPr>
          <p:cNvPr id="176138" name="Text Box 11"/>
          <p:cNvSpPr txBox="1">
            <a:spLocks noChangeArrowheads="1"/>
          </p:cNvSpPr>
          <p:nvPr/>
        </p:nvSpPr>
        <p:spPr bwMode="auto">
          <a:xfrm>
            <a:off x="457200" y="177225"/>
            <a:ext cx="323293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dirty="0" smtClean="0">
                <a:solidFill>
                  <a:schemeClr val="hlink"/>
                </a:solidFill>
                <a:latin typeface="Times New Roman" panose="02020603050405020304" pitchFamily="18" charset="0"/>
              </a:rPr>
              <a:t>Example</a:t>
            </a:r>
            <a:endParaRPr lang="en-US" altLang="en-US" dirty="0">
              <a:solidFill>
                <a:schemeClr val="hlink"/>
              </a:solidFill>
              <a:latin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61</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42597575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85" name="Rectangle 9"/>
          <p:cNvSpPr>
            <a:spLocks noChangeArrowheads="1"/>
          </p:cNvSpPr>
          <p:nvPr/>
        </p:nvSpPr>
        <p:spPr bwMode="auto">
          <a:xfrm>
            <a:off x="533400" y="1143000"/>
            <a:ext cx="83058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dirty="0">
                <a:latin typeface="Times New Roman" panose="02020603050405020304" pitchFamily="18" charset="0"/>
              </a:rPr>
              <a:t>We can make the job of the receiver easier if we send the negative (complement) of the sum, called the </a:t>
            </a:r>
            <a:r>
              <a:rPr lang="en-US" altLang="en-US" sz="2800" dirty="0">
                <a:solidFill>
                  <a:schemeClr val="hlink"/>
                </a:solidFill>
                <a:latin typeface="Times New Roman" panose="02020603050405020304" pitchFamily="18" charset="0"/>
              </a:rPr>
              <a:t>checksum</a:t>
            </a:r>
            <a:r>
              <a:rPr lang="en-US" altLang="en-US" sz="2800" dirty="0">
                <a:latin typeface="Times New Roman" panose="02020603050405020304" pitchFamily="18" charset="0"/>
              </a:rPr>
              <a:t>. In this case, we send (7, 11, 12, 0, 6, </a:t>
            </a:r>
            <a:r>
              <a:rPr lang="en-US" altLang="en-US" sz="2800" dirty="0">
                <a:solidFill>
                  <a:schemeClr val="hlink"/>
                </a:solidFill>
                <a:latin typeface="Times New Roman" panose="02020603050405020304" pitchFamily="18" charset="0"/>
              </a:rPr>
              <a:t>−36</a:t>
            </a:r>
            <a:r>
              <a:rPr lang="en-US" altLang="en-US" sz="2800" dirty="0">
                <a:latin typeface="Times New Roman" panose="02020603050405020304" pitchFamily="18" charset="0"/>
              </a:rPr>
              <a:t>). The receiver can add all the numbers received (including the checksum). If the result is 0, it assumes no error; otherwise, there is an error.</a:t>
            </a:r>
          </a:p>
        </p:txBody>
      </p:sp>
      <p:sp>
        <p:nvSpPr>
          <p:cNvPr id="178186" name="Text Box 11"/>
          <p:cNvSpPr txBox="1">
            <a:spLocks noChangeArrowheads="1"/>
          </p:cNvSpPr>
          <p:nvPr/>
        </p:nvSpPr>
        <p:spPr bwMode="auto">
          <a:xfrm>
            <a:off x="457200" y="177225"/>
            <a:ext cx="425885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dirty="0" smtClean="0">
                <a:solidFill>
                  <a:schemeClr val="hlink"/>
                </a:solidFill>
                <a:latin typeface="Times New Roman" panose="02020603050405020304" pitchFamily="18" charset="0"/>
              </a:rPr>
              <a:t>Example</a:t>
            </a:r>
            <a:endParaRPr lang="en-US" altLang="en-US" i="1" dirty="0">
              <a:solidFill>
                <a:schemeClr val="hlink"/>
              </a:solidFill>
              <a:latin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62</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86792821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33" name="Rectangle 9"/>
          <p:cNvSpPr>
            <a:spLocks noChangeArrowheads="1"/>
          </p:cNvSpPr>
          <p:nvPr/>
        </p:nvSpPr>
        <p:spPr bwMode="auto">
          <a:xfrm>
            <a:off x="457200" y="1066800"/>
            <a:ext cx="86868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dirty="0">
                <a:latin typeface="Times New Roman" panose="02020603050405020304" pitchFamily="18" charset="0"/>
              </a:rPr>
              <a:t>How can we represent the number 21 in </a:t>
            </a:r>
            <a:r>
              <a:rPr lang="en-US" altLang="en-US" sz="2800" dirty="0">
                <a:solidFill>
                  <a:schemeClr val="hlink"/>
                </a:solidFill>
                <a:latin typeface="Times New Roman" panose="02020603050405020304" pitchFamily="18" charset="0"/>
              </a:rPr>
              <a:t>one’s complement arithmetic</a:t>
            </a:r>
            <a:r>
              <a:rPr lang="en-US" altLang="en-US" sz="2800" dirty="0">
                <a:latin typeface="Times New Roman" panose="02020603050405020304" pitchFamily="18" charset="0"/>
              </a:rPr>
              <a:t> using only four bits?</a:t>
            </a:r>
          </a:p>
        </p:txBody>
      </p:sp>
      <p:sp>
        <p:nvSpPr>
          <p:cNvPr id="180234" name="Rectangle 10"/>
          <p:cNvSpPr>
            <a:spLocks noChangeArrowheads="1"/>
          </p:cNvSpPr>
          <p:nvPr/>
        </p:nvSpPr>
        <p:spPr bwMode="auto">
          <a:xfrm>
            <a:off x="457200" y="2667000"/>
            <a:ext cx="8382000" cy="2246769"/>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dirty="0">
                <a:solidFill>
                  <a:schemeClr val="hlink"/>
                </a:solidFill>
                <a:latin typeface="Times New Roman" panose="02020603050405020304" pitchFamily="18" charset="0"/>
              </a:rPr>
              <a:t>Solution</a:t>
            </a:r>
          </a:p>
          <a:p>
            <a:pPr algn="just"/>
            <a:r>
              <a:rPr lang="en-US" altLang="en-US" sz="2800" dirty="0">
                <a:latin typeface="Times" panose="02020603050405020304" pitchFamily="18" charset="0"/>
              </a:rPr>
              <a:t>The number 21 in binary is 10101 (it needs five bits). We can wrap the leftmost bit and add it to the four rightmost bits. We have (0101 + 1) = 0110 or </a:t>
            </a:r>
            <a:r>
              <a:rPr lang="en-US" altLang="en-US" sz="2800" dirty="0">
                <a:solidFill>
                  <a:schemeClr val="hlink"/>
                </a:solidFill>
                <a:latin typeface="Times" panose="02020603050405020304" pitchFamily="18" charset="0"/>
              </a:rPr>
              <a:t>6</a:t>
            </a:r>
            <a:r>
              <a:rPr lang="en-US" altLang="en-US" sz="2800" dirty="0">
                <a:latin typeface="Times" panose="02020603050405020304" pitchFamily="18" charset="0"/>
              </a:rPr>
              <a:t>.</a:t>
            </a:r>
          </a:p>
        </p:txBody>
      </p:sp>
      <p:sp>
        <p:nvSpPr>
          <p:cNvPr id="180235" name="Text Box 11"/>
          <p:cNvSpPr txBox="1">
            <a:spLocks noChangeArrowheads="1"/>
          </p:cNvSpPr>
          <p:nvPr/>
        </p:nvSpPr>
        <p:spPr bwMode="auto">
          <a:xfrm>
            <a:off x="381000" y="177225"/>
            <a:ext cx="433505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dirty="0">
                <a:solidFill>
                  <a:schemeClr val="hlink"/>
                </a:solidFill>
                <a:latin typeface="Times New Roman" panose="02020603050405020304" pitchFamily="18" charset="0"/>
              </a:rPr>
              <a:t>Example </a:t>
            </a:r>
          </a:p>
        </p:txBody>
      </p:sp>
      <p:sp>
        <p:nvSpPr>
          <p:cNvPr id="5" name="Slide Number Placeholder 4"/>
          <p:cNvSpPr>
            <a:spLocks noGrp="1"/>
          </p:cNvSpPr>
          <p:nvPr>
            <p:ph type="sldNum" sz="quarter" idx="12"/>
          </p:nvPr>
        </p:nvSpPr>
        <p:spPr/>
        <p:txBody>
          <a:bodyPr/>
          <a:lstStyle/>
          <a:p>
            <a:fld id="{B6F15528-21DE-4FAA-801E-634DDDAF4B2B}" type="slidenum">
              <a:rPr lang="en-US" smtClean="0"/>
              <a:pPr/>
              <a:t>63</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252498911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81" name="Rectangle 9"/>
          <p:cNvSpPr>
            <a:spLocks noChangeArrowheads="1"/>
          </p:cNvSpPr>
          <p:nvPr/>
        </p:nvSpPr>
        <p:spPr bwMode="auto">
          <a:xfrm>
            <a:off x="457200" y="1143000"/>
            <a:ext cx="82296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dirty="0">
                <a:latin typeface="Times New Roman" panose="02020603050405020304" pitchFamily="18" charset="0"/>
              </a:rPr>
              <a:t>How can we represent the number −6 in one’s complement arithmetic using only four bits?</a:t>
            </a:r>
          </a:p>
        </p:txBody>
      </p:sp>
      <p:sp>
        <p:nvSpPr>
          <p:cNvPr id="182282" name="Rectangle 10"/>
          <p:cNvSpPr>
            <a:spLocks noChangeArrowheads="1"/>
          </p:cNvSpPr>
          <p:nvPr/>
        </p:nvSpPr>
        <p:spPr bwMode="auto">
          <a:xfrm>
            <a:off x="533400" y="2286001"/>
            <a:ext cx="8229600" cy="440120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dirty="0">
                <a:solidFill>
                  <a:schemeClr val="hlink"/>
                </a:solidFill>
                <a:latin typeface="Times New Roman" panose="02020603050405020304" pitchFamily="18" charset="0"/>
              </a:rPr>
              <a:t>Solution</a:t>
            </a:r>
          </a:p>
          <a:p>
            <a:pPr algn="just"/>
            <a:r>
              <a:rPr lang="en-US" altLang="en-US" sz="2800" dirty="0">
                <a:latin typeface="Times" panose="02020603050405020304" pitchFamily="18" charset="0"/>
              </a:rPr>
              <a:t>In one’s complement arithmetic, the negative or complement of a number is found by inverting all bits. Positive 6 is 0110; negative 6 is 1001. If we consider only unsigned numbers, this is 9. In other words, the complement of 6 is 9. Another way to find the complement of a number in one’s complement arithmetic is to subtract the number from 2</a:t>
            </a:r>
            <a:r>
              <a:rPr lang="en-US" altLang="en-US" sz="2800" baseline="30000" dirty="0">
                <a:latin typeface="Times" panose="02020603050405020304" pitchFamily="18" charset="0"/>
              </a:rPr>
              <a:t>n</a:t>
            </a:r>
            <a:r>
              <a:rPr lang="en-US" altLang="en-US" sz="2800" dirty="0">
                <a:latin typeface="Times" panose="02020603050405020304" pitchFamily="18" charset="0"/>
              </a:rPr>
              <a:t> − 1 (16 − 1 in this case).</a:t>
            </a:r>
          </a:p>
        </p:txBody>
      </p:sp>
      <p:sp>
        <p:nvSpPr>
          <p:cNvPr id="182283" name="Text Box 11"/>
          <p:cNvSpPr txBox="1">
            <a:spLocks noChangeArrowheads="1"/>
          </p:cNvSpPr>
          <p:nvPr/>
        </p:nvSpPr>
        <p:spPr bwMode="auto">
          <a:xfrm>
            <a:off x="389341" y="101025"/>
            <a:ext cx="441125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dirty="0" smtClean="0">
                <a:solidFill>
                  <a:schemeClr val="hlink"/>
                </a:solidFill>
                <a:latin typeface="Times New Roman" panose="02020603050405020304" pitchFamily="18" charset="0"/>
              </a:rPr>
              <a:t>Example</a:t>
            </a:r>
            <a:endParaRPr lang="en-US" altLang="en-US" dirty="0">
              <a:solidFill>
                <a:schemeClr val="hlink"/>
              </a:solidFill>
              <a:latin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64</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10900580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9" name="Rectangle 9"/>
          <p:cNvSpPr>
            <a:spLocks noChangeArrowheads="1"/>
          </p:cNvSpPr>
          <p:nvPr/>
        </p:nvSpPr>
        <p:spPr bwMode="auto">
          <a:xfrm>
            <a:off x="457200" y="914400"/>
            <a:ext cx="822960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400" dirty="0">
                <a:latin typeface="Times New Roman" panose="02020603050405020304" pitchFamily="18" charset="0"/>
              </a:rPr>
              <a:t>Let us redo </a:t>
            </a:r>
            <a:r>
              <a:rPr lang="en-US" altLang="en-US" sz="2400" dirty="0" smtClean="0">
                <a:latin typeface="Times New Roman" panose="02020603050405020304" pitchFamily="18" charset="0"/>
              </a:rPr>
              <a:t>previous exercise using </a:t>
            </a:r>
            <a:r>
              <a:rPr lang="en-US" altLang="en-US" sz="2400" dirty="0">
                <a:latin typeface="Times New Roman" panose="02020603050405020304" pitchFamily="18" charset="0"/>
              </a:rPr>
              <a:t>one’s complement arithmetic. </a:t>
            </a:r>
            <a:r>
              <a:rPr lang="en-US" altLang="en-US" sz="2400" dirty="0" smtClean="0">
                <a:latin typeface="Times New Roman" panose="02020603050405020304" pitchFamily="18" charset="0"/>
              </a:rPr>
              <a:t>Figure shows </a:t>
            </a:r>
            <a:r>
              <a:rPr lang="en-US" altLang="en-US" sz="2400" dirty="0">
                <a:latin typeface="Times New Roman" panose="02020603050405020304" pitchFamily="18" charset="0"/>
              </a:rPr>
              <a:t>the process at the sender and at the receiver. The sender initializes the checksum to 0 and adds all data items and the checksum (the checksum is considered as one data item and is shown in color). The result is 36. However, 36 cannot be expressed in 4 bits. The extra two bits are wrapped and added with the sum to create the wrapped sum value 6. In the figure, we have shown the details in binary. The sum is then complemented, resulting in the checksum value 9 (15 − 6 = 9). The sender now sends six data items to the receiver including the checksum 9. </a:t>
            </a:r>
          </a:p>
        </p:txBody>
      </p:sp>
      <p:sp>
        <p:nvSpPr>
          <p:cNvPr id="184330" name="Text Box 10"/>
          <p:cNvSpPr txBox="1">
            <a:spLocks noChangeArrowheads="1"/>
          </p:cNvSpPr>
          <p:nvPr/>
        </p:nvSpPr>
        <p:spPr bwMode="auto">
          <a:xfrm>
            <a:off x="304800" y="101025"/>
            <a:ext cx="348792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dirty="0">
                <a:solidFill>
                  <a:schemeClr val="hlink"/>
                </a:solidFill>
                <a:latin typeface="Times New Roman" panose="02020603050405020304" pitchFamily="18" charset="0"/>
              </a:rPr>
              <a:t>Example </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65</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87121493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7" name="Rectangle 9"/>
          <p:cNvSpPr>
            <a:spLocks noChangeArrowheads="1"/>
          </p:cNvSpPr>
          <p:nvPr/>
        </p:nvSpPr>
        <p:spPr bwMode="auto">
          <a:xfrm>
            <a:off x="457200" y="1143002"/>
            <a:ext cx="830580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dirty="0">
                <a:latin typeface="Times New Roman" panose="02020603050405020304" pitchFamily="18" charset="0"/>
              </a:rPr>
              <a:t>The receiver follows the same procedure as the sender. It adds all data items (including the checksum); the result is 45. The sum is wrapped and becomes 15. The wrapped sum is complemented and becomes 0. Since the value of the checksum is 0, this means that the data is not corrupted. The receiver drops the checksum and keeps the other data items. If the checksum is not zero, the entire packet is dropped.</a:t>
            </a:r>
          </a:p>
        </p:txBody>
      </p:sp>
      <p:sp>
        <p:nvSpPr>
          <p:cNvPr id="186378" name="Text Box 10"/>
          <p:cNvSpPr txBox="1">
            <a:spLocks noChangeArrowheads="1"/>
          </p:cNvSpPr>
          <p:nvPr/>
        </p:nvSpPr>
        <p:spPr bwMode="auto">
          <a:xfrm>
            <a:off x="457200" y="177225"/>
            <a:ext cx="624412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dirty="0" smtClean="0">
                <a:solidFill>
                  <a:schemeClr val="hlink"/>
                </a:solidFill>
                <a:latin typeface="Times New Roman" panose="02020603050405020304" pitchFamily="18" charset="0"/>
              </a:rPr>
              <a:t>Example</a:t>
            </a:r>
            <a:endParaRPr lang="en-US" altLang="en-US" i="1" dirty="0">
              <a:solidFill>
                <a:schemeClr val="hlink"/>
              </a:solidFill>
              <a:latin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66</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208902752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9" name="Line 3"/>
          <p:cNvSpPr>
            <a:spLocks noChangeShapeType="1"/>
          </p:cNvSpPr>
          <p:nvPr/>
        </p:nvSpPr>
        <p:spPr bwMode="auto">
          <a:xfrm>
            <a:off x="1257300" y="9144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8420" name="Text Box 4"/>
          <p:cNvSpPr txBox="1">
            <a:spLocks noChangeArrowheads="1"/>
          </p:cNvSpPr>
          <p:nvPr/>
        </p:nvSpPr>
        <p:spPr bwMode="auto">
          <a:xfrm>
            <a:off x="1143000" y="304800"/>
            <a:ext cx="127811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smtClean="0">
                <a:solidFill>
                  <a:schemeClr val="folHlink"/>
                </a:solidFill>
                <a:latin typeface="Times New Roman" panose="02020603050405020304" pitchFamily="18" charset="0"/>
              </a:rPr>
              <a:t>Figure</a:t>
            </a:r>
            <a:endParaRPr lang="en-US" altLang="en-US" sz="2000" i="1" dirty="0">
              <a:latin typeface="Times New Roman" panose="02020603050405020304" pitchFamily="18" charset="0"/>
            </a:endParaRPr>
          </a:p>
        </p:txBody>
      </p:sp>
      <p:pic>
        <p:nvPicPr>
          <p:cNvPr id="18842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6889" y="1066800"/>
            <a:ext cx="5388769" cy="4668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67</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62744114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610600" cy="1143000"/>
          </a:xfrm>
        </p:spPr>
        <p:txBody>
          <a:bodyPr>
            <a:normAutofit/>
          </a:bodyPr>
          <a:lstStyle/>
          <a:p>
            <a:r>
              <a:rPr lang="en-US" dirty="0" smtClean="0"/>
              <a:t>5. Flow Control</a:t>
            </a:r>
            <a:endParaRPr lang="en-US" dirty="0"/>
          </a:p>
        </p:txBody>
      </p:sp>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68</a:t>
            </a:fld>
            <a:endParaRPr lang="en-US"/>
          </a:p>
        </p:txBody>
      </p:sp>
      <p:sp>
        <p:nvSpPr>
          <p:cNvPr id="5" name="Content Placeholder 4"/>
          <p:cNvSpPr>
            <a:spLocks noGrp="1"/>
          </p:cNvSpPr>
          <p:nvPr>
            <p:ph sz="quarter" idx="1"/>
          </p:nvPr>
        </p:nvSpPr>
        <p:spPr>
          <a:xfrm>
            <a:off x="457200" y="685800"/>
            <a:ext cx="8382000" cy="5791200"/>
          </a:xfrm>
        </p:spPr>
        <p:txBody>
          <a:bodyPr>
            <a:normAutofit/>
          </a:bodyPr>
          <a:lstStyle/>
          <a:p>
            <a:pPr algn="just">
              <a:defRPr/>
            </a:pPr>
            <a:r>
              <a:rPr lang="en-US" altLang="en-US" sz="2400" dirty="0" smtClean="0">
                <a:latin typeface="Times New Roman" panose="02020603050405020304" pitchFamily="18" charset="0"/>
              </a:rPr>
              <a:t>Flow control refers to a set of procedures used to restrict  the amount of data that the sender can send  before waiting for acknowledgment.</a:t>
            </a:r>
          </a:p>
          <a:p>
            <a:pPr algn="just">
              <a:defRPr/>
            </a:pPr>
            <a:r>
              <a:rPr lang="en-US" altLang="en-US" sz="2400" dirty="0" smtClean="0">
                <a:latin typeface="Times New Roman" panose="02020603050405020304" pitchFamily="18" charset="0"/>
              </a:rPr>
              <a:t>Error control in the data link layer is based on automatic repeat request, which is the retransmission of data.</a:t>
            </a:r>
          </a:p>
          <a:p>
            <a:pPr algn="just">
              <a:defRPr/>
            </a:pPr>
            <a:r>
              <a:rPr lang="en-US" altLang="en-US" sz="2400" dirty="0" smtClean="0">
                <a:latin typeface="Times New Roman" panose="02020603050405020304" pitchFamily="18" charset="0"/>
              </a:rPr>
              <a:t>Data link layer is responsible for creating frame which contain address of sender and receiver respectively.</a:t>
            </a:r>
          </a:p>
          <a:p>
            <a:pPr algn="just">
              <a:defRPr/>
            </a:pPr>
            <a:r>
              <a:rPr lang="en-US" altLang="en-US" sz="2400" dirty="0" smtClean="0">
                <a:latin typeface="Times New Roman" panose="02020603050405020304" pitchFamily="18" charset="0"/>
              </a:rPr>
              <a:t>Two types of framing is possible:</a:t>
            </a:r>
          </a:p>
          <a:p>
            <a:pPr algn="just">
              <a:defRPr/>
            </a:pPr>
            <a:r>
              <a:rPr lang="en-US" altLang="en-US" sz="2400" dirty="0" smtClean="0">
                <a:latin typeface="Times New Roman" panose="02020603050405020304" pitchFamily="18" charset="0"/>
              </a:rPr>
              <a:t>Fixed size framing: no need to define boundaries</a:t>
            </a:r>
          </a:p>
          <a:p>
            <a:pPr algn="just">
              <a:defRPr/>
            </a:pPr>
            <a:r>
              <a:rPr lang="en-US" altLang="en-US" sz="2400" dirty="0" smtClean="0">
                <a:latin typeface="Times New Roman" panose="02020603050405020304" pitchFamily="18" charset="0"/>
              </a:rPr>
              <a:t>Variable size framing: it requires to define beginning and end of frame.</a:t>
            </a:r>
          </a:p>
          <a:p>
            <a:pPr algn="just">
              <a:defRPr/>
            </a:pPr>
            <a:r>
              <a:rPr lang="en-US" altLang="en-US" sz="2400" dirty="0" smtClean="0">
                <a:latin typeface="Times New Roman" panose="02020603050405020304" pitchFamily="18" charset="0"/>
              </a:rPr>
              <a:t>Two way we can define boundary using character oriented protocols and bit oriented protocols.</a:t>
            </a:r>
          </a:p>
          <a:p>
            <a:pPr algn="just">
              <a:defRPr/>
            </a:pPr>
            <a:endParaRPr lang="en-US" altLang="en-US" sz="2400" dirty="0" smtClean="0">
              <a:latin typeface="Times New Roman" panose="02020603050405020304" pitchFamily="18" charset="0"/>
            </a:endParaRPr>
          </a:p>
          <a:p>
            <a:pPr algn="just">
              <a:defRPr/>
            </a:pPr>
            <a:endParaRPr lang="en-US" altLang="en-US" sz="2400" dirty="0" smtClean="0">
              <a:latin typeface="Times New Roman" panose="02020603050405020304" pitchFamily="18" charset="0"/>
            </a:endParaRPr>
          </a:p>
          <a:p>
            <a:pPr algn="just">
              <a:defRPr/>
            </a:pPr>
            <a:endParaRPr lang="en-US" altLang="en-US" sz="2400" dirty="0" smtClean="0">
              <a:latin typeface="Times New Roman" panose="02020603050405020304" pitchFamily="18" charset="0"/>
            </a:endParaRPr>
          </a:p>
          <a:p>
            <a:pPr algn="just">
              <a:defRPr/>
            </a:pPr>
            <a:endParaRPr lang="en-US" altLang="en-US" sz="2400" dirty="0" smtClean="0">
              <a:latin typeface="Times New Roman" panose="02020603050405020304" pitchFamily="18" charset="0"/>
            </a:endParaRPr>
          </a:p>
          <a:p>
            <a:pPr algn="just">
              <a:defRPr/>
            </a:pPr>
            <a:endParaRPr lang="en-US" altLang="en-US" sz="2400" dirty="0" smtClean="0">
              <a:latin typeface="Times New Roman" panose="02020603050405020304" pitchFamily="18" charset="0"/>
            </a:endParaRPr>
          </a:p>
          <a:p>
            <a:pPr algn="just">
              <a:buFontTx/>
              <a:buChar char="-"/>
              <a:defRPr/>
            </a:pPr>
            <a:endParaRPr lang="en-US" dirty="0" smtClean="0"/>
          </a:p>
          <a:p>
            <a:pPr algn="just">
              <a:defRPr/>
            </a:pPr>
            <a:endParaRPr lang="en-US" dirty="0" smtClean="0"/>
          </a:p>
          <a:p>
            <a:pPr algn="just"/>
            <a:endParaRPr lang="en-US" dirty="0" smtClean="0"/>
          </a:p>
          <a:p>
            <a:pPr algn="just"/>
            <a:endParaRPr lang="en-US" dirty="0" smtClean="0"/>
          </a:p>
          <a:p>
            <a:pPr algn="just"/>
            <a:endParaRPr 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228600"/>
            <a:ext cx="6858000" cy="6260354"/>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69</a:t>
            </a:fld>
            <a:endParaRPr lang="en-US"/>
          </a:p>
        </p:txBody>
      </p:sp>
      <p:sp>
        <p:nvSpPr>
          <p:cNvPr id="4" name="Footer Placeholder 3"/>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24475787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7</a:t>
            </a:fld>
            <a:endParaRPr lang="en-US"/>
          </a:p>
        </p:txBody>
      </p:sp>
      <p:sp>
        <p:nvSpPr>
          <p:cNvPr id="5" name="Content Placeholder 4"/>
          <p:cNvSpPr>
            <a:spLocks noGrp="1"/>
          </p:cNvSpPr>
          <p:nvPr>
            <p:ph sz="quarter" idx="1"/>
          </p:nvPr>
        </p:nvSpPr>
        <p:spPr>
          <a:xfrm>
            <a:off x="457200" y="457200"/>
            <a:ext cx="8382000" cy="5715000"/>
          </a:xfrm>
        </p:spPr>
        <p:txBody>
          <a:bodyPr>
            <a:normAutofit/>
          </a:bodyPr>
          <a:lstStyle/>
          <a:p>
            <a:pPr algn="just"/>
            <a:r>
              <a:rPr lang="en-US" dirty="0" smtClean="0">
                <a:latin typeface="Times New Roman" panose="02020603050405020304" pitchFamily="18" charset="0"/>
                <a:cs typeface="Times New Roman" panose="02020603050405020304" pitchFamily="18" charset="0"/>
              </a:rPr>
              <a:t>Redundancy achieve using various coding schemes. The sender adds the redundant bits through a process that creates relationship between the redundant bits and the actual data bits.</a:t>
            </a:r>
          </a:p>
          <a:p>
            <a:pPr algn="just"/>
            <a:r>
              <a:rPr lang="en-US" dirty="0" smtClean="0">
                <a:latin typeface="Times New Roman" panose="02020603050405020304" pitchFamily="18" charset="0"/>
                <a:cs typeface="Times New Roman" panose="02020603050405020304" pitchFamily="18" charset="0"/>
              </a:rPr>
              <a:t>The receiver checks the relationships between the two sets of bits to detect or correct the errors.</a:t>
            </a:r>
          </a:p>
          <a:p>
            <a:pPr algn="just"/>
            <a:r>
              <a:rPr lang="en-US" dirty="0" smtClean="0">
                <a:latin typeface="Times New Roman" panose="02020603050405020304" pitchFamily="18" charset="0"/>
                <a:cs typeface="Times New Roman" panose="02020603050405020304" pitchFamily="18" charset="0"/>
              </a:rPr>
              <a:t>There are two coding schemes available:</a:t>
            </a:r>
          </a:p>
          <a:p>
            <a:pPr algn="just">
              <a:buFontTx/>
              <a:buChar char="-"/>
            </a:pPr>
            <a:r>
              <a:rPr lang="en-US" dirty="0" smtClean="0">
                <a:latin typeface="Times New Roman" panose="02020603050405020304" pitchFamily="18" charset="0"/>
                <a:cs typeface="Times New Roman" panose="02020603050405020304" pitchFamily="18" charset="0"/>
              </a:rPr>
              <a:t>Block coding</a:t>
            </a:r>
          </a:p>
          <a:p>
            <a:pPr algn="just">
              <a:buFontTx/>
              <a:buChar char="-"/>
            </a:pPr>
            <a:r>
              <a:rPr lang="en-US" dirty="0" smtClean="0">
                <a:latin typeface="Times New Roman" panose="02020603050405020304" pitchFamily="18" charset="0"/>
                <a:cs typeface="Times New Roman" panose="02020603050405020304" pitchFamily="18" charset="0"/>
              </a:rPr>
              <a:t>Convolution coding</a:t>
            </a:r>
          </a:p>
          <a:p>
            <a:pPr algn="just"/>
            <a:endParaRPr lang="en-US" dirty="0" smtClean="0">
              <a:latin typeface="Times New Roman" panose="02020603050405020304" pitchFamily="18" charset="0"/>
              <a:cs typeface="Times New Roman" panose="02020603050405020304" pitchFamily="18" charset="0"/>
            </a:endParaRPr>
          </a:p>
          <a:p>
            <a:pPr algn="just"/>
            <a:endParaRPr lang="en-US" dirty="0" smtClean="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6" name="Text Box 4"/>
          <p:cNvSpPr txBox="1">
            <a:spLocks noChangeArrowheads="1"/>
          </p:cNvSpPr>
          <p:nvPr/>
        </p:nvSpPr>
        <p:spPr bwMode="auto">
          <a:xfrm>
            <a:off x="1371601" y="381000"/>
            <a:ext cx="353628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smtClean="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Taxonomy </a:t>
            </a:r>
            <a:r>
              <a:rPr lang="en-US" altLang="en-US" sz="2000" i="1" dirty="0">
                <a:latin typeface="Times New Roman" panose="02020603050405020304" pitchFamily="18" charset="0"/>
              </a:rPr>
              <a:t>of </a:t>
            </a:r>
            <a:r>
              <a:rPr lang="en-US" altLang="en-US" sz="2000" i="1" dirty="0" smtClean="0">
                <a:latin typeface="Times New Roman" panose="02020603050405020304" pitchFamily="18" charset="0"/>
              </a:rPr>
              <a:t>protocols</a:t>
            </a:r>
            <a:endParaRPr lang="en-US" altLang="en-US" sz="2000" i="1" dirty="0">
              <a:latin typeface="Times New Roman" panose="02020603050405020304" pitchFamily="18" charset="0"/>
            </a:endParaRPr>
          </a:p>
        </p:txBody>
      </p:sp>
      <p:pic>
        <p:nvPicPr>
          <p:cNvPr id="22323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6362" y="1755777"/>
            <a:ext cx="6396038" cy="380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70</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35508025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610600" cy="1143000"/>
          </a:xfrm>
        </p:spPr>
        <p:txBody>
          <a:bodyPr>
            <a:normAutofit/>
          </a:bodyPr>
          <a:lstStyle/>
          <a:p>
            <a:r>
              <a:rPr lang="en-US" dirty="0" smtClean="0"/>
              <a:t>6. Noiseless Channel </a:t>
            </a:r>
            <a:endParaRPr lang="en-US" dirty="0"/>
          </a:p>
        </p:txBody>
      </p:sp>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71</a:t>
            </a:fld>
            <a:endParaRPr lang="en-US"/>
          </a:p>
        </p:txBody>
      </p:sp>
      <p:sp>
        <p:nvSpPr>
          <p:cNvPr id="5" name="Content Placeholder 4"/>
          <p:cNvSpPr>
            <a:spLocks noGrp="1"/>
          </p:cNvSpPr>
          <p:nvPr>
            <p:ph sz="quarter" idx="1"/>
          </p:nvPr>
        </p:nvSpPr>
        <p:spPr>
          <a:xfrm>
            <a:off x="457200" y="685800"/>
            <a:ext cx="8382000" cy="5791200"/>
          </a:xfrm>
        </p:spPr>
        <p:txBody>
          <a:bodyPr>
            <a:normAutofit/>
          </a:bodyPr>
          <a:lstStyle/>
          <a:p>
            <a:pPr algn="just">
              <a:defRPr/>
            </a:pPr>
            <a:r>
              <a:rPr lang="en-US" altLang="en-US" sz="2400" dirty="0" smtClean="0">
                <a:latin typeface="Times New Roman" panose="02020603050405020304" pitchFamily="18" charset="0"/>
              </a:rPr>
              <a:t>It can support two protocols.</a:t>
            </a:r>
          </a:p>
          <a:p>
            <a:pPr algn="just">
              <a:defRPr/>
            </a:pPr>
            <a:r>
              <a:rPr lang="en-US" altLang="en-US" sz="2400" b="1" dirty="0" smtClean="0">
                <a:latin typeface="Times New Roman" panose="02020603050405020304" pitchFamily="18" charset="0"/>
              </a:rPr>
              <a:t>Simplest Protocol:</a:t>
            </a:r>
          </a:p>
          <a:p>
            <a:pPr algn="just">
              <a:defRPr/>
            </a:pPr>
            <a:r>
              <a:rPr lang="en-US" altLang="en-US" sz="2400" dirty="0" smtClean="0">
                <a:latin typeface="Times New Roman" panose="02020603050405020304" pitchFamily="18" charset="0"/>
              </a:rPr>
              <a:t>It is unidirectional protocol in which data frames are traveling in only one direction from sender to receiver.</a:t>
            </a:r>
          </a:p>
          <a:p>
            <a:pPr algn="just">
              <a:defRPr/>
            </a:pPr>
            <a:r>
              <a:rPr lang="en-US" altLang="en-US" sz="2400" dirty="0" smtClean="0">
                <a:latin typeface="Times New Roman" panose="02020603050405020304" pitchFamily="18" charset="0"/>
              </a:rPr>
              <a:t>There is no need for flow control in this scheme.</a:t>
            </a:r>
          </a:p>
          <a:p>
            <a:pPr algn="just">
              <a:defRPr/>
            </a:pPr>
            <a:r>
              <a:rPr lang="en-US" altLang="en-US" sz="2400" dirty="0" smtClean="0">
                <a:latin typeface="Times New Roman" panose="02020603050405020304" pitchFamily="18" charset="0"/>
              </a:rPr>
              <a:t>In this protocol sender side cannot send a frame until its network layer has a data packet to send.</a:t>
            </a:r>
          </a:p>
          <a:p>
            <a:pPr algn="just">
              <a:defRPr/>
            </a:pPr>
            <a:r>
              <a:rPr lang="en-US" altLang="en-US" sz="2400" dirty="0" smtClean="0">
                <a:latin typeface="Times New Roman" panose="02020603050405020304" pitchFamily="18" charset="0"/>
              </a:rPr>
              <a:t>The receiver site cannot deliver a data packet to its network layer until a frame arrives.</a:t>
            </a:r>
          </a:p>
          <a:p>
            <a:pPr algn="just">
              <a:defRPr/>
            </a:pPr>
            <a:r>
              <a:rPr lang="en-US" altLang="en-US" sz="2400" dirty="0" smtClean="0">
                <a:latin typeface="Times New Roman" panose="02020603050405020304" pitchFamily="18" charset="0"/>
              </a:rPr>
              <a:t>If the protocol is implemented as procedure we need to introduce the idea of events in the protocol.</a:t>
            </a:r>
          </a:p>
          <a:p>
            <a:pPr algn="just">
              <a:defRPr/>
            </a:pPr>
            <a:endParaRPr lang="en-US" altLang="en-US" sz="2400" dirty="0" smtClean="0">
              <a:latin typeface="Times New Roman" panose="02020603050405020304" pitchFamily="18" charset="0"/>
            </a:endParaRPr>
          </a:p>
          <a:p>
            <a:pPr algn="just">
              <a:defRPr/>
            </a:pPr>
            <a:endParaRPr lang="en-US" altLang="en-US" sz="2400" dirty="0" smtClean="0">
              <a:latin typeface="Times New Roman" panose="02020603050405020304" pitchFamily="18" charset="0"/>
            </a:endParaRPr>
          </a:p>
          <a:p>
            <a:pPr algn="just">
              <a:defRPr/>
            </a:pPr>
            <a:endParaRPr lang="en-US" altLang="en-US" sz="2400" dirty="0" smtClean="0">
              <a:latin typeface="Times New Roman" panose="02020603050405020304" pitchFamily="18" charset="0"/>
            </a:endParaRPr>
          </a:p>
          <a:p>
            <a:pPr algn="just">
              <a:defRPr/>
            </a:pPr>
            <a:endParaRPr lang="en-US" altLang="en-US" sz="2400" dirty="0" smtClean="0">
              <a:latin typeface="Times New Roman" panose="02020603050405020304" pitchFamily="18" charset="0"/>
            </a:endParaRPr>
          </a:p>
          <a:p>
            <a:pPr algn="just">
              <a:defRPr/>
            </a:pPr>
            <a:endParaRPr lang="en-US" altLang="en-US" sz="2400" dirty="0" smtClean="0">
              <a:latin typeface="Times New Roman" panose="02020603050405020304" pitchFamily="18" charset="0"/>
            </a:endParaRPr>
          </a:p>
          <a:p>
            <a:pPr algn="just">
              <a:defRPr/>
            </a:pPr>
            <a:endParaRPr lang="en-US" altLang="en-US" sz="2400" dirty="0" smtClean="0">
              <a:latin typeface="Times New Roman" panose="02020603050405020304" pitchFamily="18" charset="0"/>
            </a:endParaRPr>
          </a:p>
          <a:p>
            <a:pPr algn="just">
              <a:buFontTx/>
              <a:buChar char="-"/>
              <a:defRPr/>
            </a:pPr>
            <a:endParaRPr lang="en-US" dirty="0" smtClean="0"/>
          </a:p>
          <a:p>
            <a:pPr algn="just">
              <a:defRPr/>
            </a:pPr>
            <a:endParaRPr lang="en-US" dirty="0" smtClean="0"/>
          </a:p>
          <a:p>
            <a:pPr algn="just"/>
            <a:endParaRPr lang="en-US" dirty="0" smtClean="0"/>
          </a:p>
          <a:p>
            <a:pPr algn="just"/>
            <a:endParaRPr lang="en-US" dirty="0" smtClean="0"/>
          </a:p>
          <a:p>
            <a:pPr algn="just"/>
            <a:endParaRPr 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1" name="Line 3"/>
          <p:cNvSpPr>
            <a:spLocks noChangeShapeType="1"/>
          </p:cNvSpPr>
          <p:nvPr/>
        </p:nvSpPr>
        <p:spPr bwMode="auto">
          <a:xfrm>
            <a:off x="1257300" y="9906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7332" name="Text Box 4"/>
          <p:cNvSpPr txBox="1">
            <a:spLocks noChangeArrowheads="1"/>
          </p:cNvSpPr>
          <p:nvPr/>
        </p:nvSpPr>
        <p:spPr bwMode="auto">
          <a:xfrm>
            <a:off x="609600" y="381000"/>
            <a:ext cx="87922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The </a:t>
            </a:r>
            <a:r>
              <a:rPr lang="en-US" altLang="en-US" sz="2000" i="1" dirty="0">
                <a:latin typeface="Times New Roman" panose="02020603050405020304" pitchFamily="18" charset="0"/>
              </a:rPr>
              <a:t>design of the simplest protocol with no flow or error control</a:t>
            </a:r>
          </a:p>
        </p:txBody>
      </p:sp>
      <p:pic>
        <p:nvPicPr>
          <p:cNvPr id="22733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0916" y="1247777"/>
            <a:ext cx="5704284" cy="477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72</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47482712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Text Box 2"/>
          <p:cNvSpPr txBox="1">
            <a:spLocks noChangeArrowheads="1"/>
          </p:cNvSpPr>
          <p:nvPr/>
        </p:nvSpPr>
        <p:spPr bwMode="auto">
          <a:xfrm>
            <a:off x="1143000" y="381000"/>
            <a:ext cx="65245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smtClean="0">
                <a:solidFill>
                  <a:schemeClr val="hlink"/>
                </a:solidFill>
                <a:latin typeface="Times New Roman" panose="02020603050405020304" pitchFamily="18" charset="0"/>
              </a:rPr>
              <a:t>Algorithm </a:t>
            </a:r>
            <a:r>
              <a:rPr lang="en-US" altLang="en-US" sz="2000" i="1" dirty="0" smtClean="0">
                <a:latin typeface="Times New Roman" panose="02020603050405020304" pitchFamily="18" charset="0"/>
              </a:rPr>
              <a:t>Sender-site </a:t>
            </a:r>
            <a:r>
              <a:rPr lang="en-US" altLang="en-US" sz="2000" i="1" dirty="0">
                <a:latin typeface="Times New Roman" panose="02020603050405020304" pitchFamily="18" charset="0"/>
              </a:rPr>
              <a:t>algorithm for the simplest protocol</a:t>
            </a:r>
          </a:p>
        </p:txBody>
      </p:sp>
      <p:pic>
        <p:nvPicPr>
          <p:cNvPr id="22937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7300" y="914402"/>
            <a:ext cx="6629400" cy="295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73</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39860952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ext Box 2"/>
          <p:cNvSpPr txBox="1">
            <a:spLocks noChangeArrowheads="1"/>
          </p:cNvSpPr>
          <p:nvPr/>
        </p:nvSpPr>
        <p:spPr bwMode="auto">
          <a:xfrm>
            <a:off x="1154139" y="381000"/>
            <a:ext cx="669446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hlink"/>
                </a:solidFill>
                <a:latin typeface="Times New Roman" panose="02020603050405020304" pitchFamily="18" charset="0"/>
              </a:rPr>
              <a:t>Algorithm </a:t>
            </a:r>
            <a:r>
              <a:rPr lang="en-US" altLang="en-US" sz="2000" i="1" dirty="0" smtClean="0">
                <a:latin typeface="Times New Roman" panose="02020603050405020304" pitchFamily="18" charset="0"/>
              </a:rPr>
              <a:t>Receiver-site </a:t>
            </a:r>
            <a:r>
              <a:rPr lang="en-US" altLang="en-US" sz="2000" i="1" dirty="0">
                <a:latin typeface="Times New Roman" panose="02020603050405020304" pitchFamily="18" charset="0"/>
              </a:rPr>
              <a:t>algorithm for the simplest protocol</a:t>
            </a:r>
          </a:p>
        </p:txBody>
      </p:sp>
      <p:pic>
        <p:nvPicPr>
          <p:cNvPr id="2314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7301" y="973138"/>
            <a:ext cx="6636544" cy="2989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74</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43988360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610600" cy="1143000"/>
          </a:xfrm>
        </p:spPr>
        <p:txBody>
          <a:bodyPr>
            <a:normAutofit/>
          </a:bodyPr>
          <a:lstStyle/>
          <a:p>
            <a:r>
              <a:rPr lang="en-US" dirty="0" smtClean="0"/>
              <a:t>6. Noiseless Channel </a:t>
            </a:r>
            <a:endParaRPr lang="en-US" dirty="0"/>
          </a:p>
        </p:txBody>
      </p:sp>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75</a:t>
            </a:fld>
            <a:endParaRPr lang="en-US"/>
          </a:p>
        </p:txBody>
      </p:sp>
      <p:sp>
        <p:nvSpPr>
          <p:cNvPr id="5" name="Content Placeholder 4"/>
          <p:cNvSpPr>
            <a:spLocks noGrp="1"/>
          </p:cNvSpPr>
          <p:nvPr>
            <p:ph sz="quarter" idx="1"/>
          </p:nvPr>
        </p:nvSpPr>
        <p:spPr>
          <a:xfrm>
            <a:off x="457200" y="685800"/>
            <a:ext cx="8382000" cy="5791200"/>
          </a:xfrm>
        </p:spPr>
        <p:txBody>
          <a:bodyPr>
            <a:normAutofit/>
          </a:bodyPr>
          <a:lstStyle/>
          <a:p>
            <a:pPr algn="just">
              <a:defRPr/>
            </a:pPr>
            <a:r>
              <a:rPr lang="en-US" altLang="en-US" sz="2400" b="1" dirty="0" smtClean="0">
                <a:latin typeface="Times New Roman" panose="02020603050405020304" pitchFamily="18" charset="0"/>
              </a:rPr>
              <a:t>Stop and wait Protocol:</a:t>
            </a:r>
          </a:p>
          <a:p>
            <a:pPr algn="just">
              <a:defRPr/>
            </a:pPr>
            <a:r>
              <a:rPr lang="en-US" altLang="en-US" sz="2400" dirty="0" smtClean="0">
                <a:latin typeface="Times New Roman" panose="02020603050405020304" pitchFamily="18" charset="0"/>
              </a:rPr>
              <a:t>It is used to overcome loss of frame when receiver is not capable to handle to much frame so frame get lost.</a:t>
            </a:r>
          </a:p>
          <a:p>
            <a:pPr algn="just">
              <a:defRPr/>
            </a:pPr>
            <a:r>
              <a:rPr lang="en-US" altLang="en-US" sz="2400" dirty="0" smtClean="0">
                <a:latin typeface="Times New Roman" panose="02020603050405020304" pitchFamily="18" charset="0"/>
              </a:rPr>
              <a:t>In this protocol sender sends one frame, stops until it receives confirmation from the receiver and then sends the next frame.</a:t>
            </a:r>
          </a:p>
          <a:p>
            <a:pPr algn="just">
              <a:defRPr/>
            </a:pPr>
            <a:r>
              <a:rPr lang="en-US" altLang="en-US" sz="2400" dirty="0" smtClean="0">
                <a:latin typeface="Times New Roman" panose="02020603050405020304" pitchFamily="18" charset="0"/>
              </a:rPr>
              <a:t>It also has unidirectional communication for data frames but auxiliary ACK frames from the other direction.</a:t>
            </a:r>
          </a:p>
          <a:p>
            <a:pPr algn="just">
              <a:defRPr/>
            </a:pPr>
            <a:r>
              <a:rPr lang="en-US" altLang="en-US" sz="2400" dirty="0" smtClean="0">
                <a:latin typeface="Times New Roman" panose="02020603050405020304" pitchFamily="18" charset="0"/>
              </a:rPr>
              <a:t>In this protocol flow control is added.</a:t>
            </a:r>
          </a:p>
          <a:p>
            <a:pPr algn="just">
              <a:defRPr/>
            </a:pPr>
            <a:endParaRPr lang="en-US" altLang="en-US" sz="2400" dirty="0" smtClean="0">
              <a:latin typeface="Times New Roman" panose="02020603050405020304" pitchFamily="18" charset="0"/>
            </a:endParaRPr>
          </a:p>
          <a:p>
            <a:pPr algn="just">
              <a:defRPr/>
            </a:pPr>
            <a:endParaRPr lang="en-US" altLang="en-US" sz="2400" dirty="0" smtClean="0">
              <a:latin typeface="Times New Roman" panose="02020603050405020304" pitchFamily="18" charset="0"/>
            </a:endParaRPr>
          </a:p>
          <a:p>
            <a:pPr algn="just">
              <a:defRPr/>
            </a:pPr>
            <a:endParaRPr lang="en-US" altLang="en-US" sz="2400" dirty="0" smtClean="0">
              <a:latin typeface="Times New Roman" panose="02020603050405020304" pitchFamily="18" charset="0"/>
            </a:endParaRPr>
          </a:p>
          <a:p>
            <a:pPr algn="just">
              <a:defRPr/>
            </a:pPr>
            <a:endParaRPr lang="en-US" altLang="en-US" sz="2400" dirty="0" smtClean="0">
              <a:latin typeface="Times New Roman" panose="02020603050405020304" pitchFamily="18" charset="0"/>
            </a:endParaRPr>
          </a:p>
          <a:p>
            <a:pPr algn="just">
              <a:defRPr/>
            </a:pPr>
            <a:endParaRPr lang="en-US" altLang="en-US" sz="2400" dirty="0" smtClean="0">
              <a:latin typeface="Times New Roman" panose="02020603050405020304" pitchFamily="18" charset="0"/>
            </a:endParaRPr>
          </a:p>
          <a:p>
            <a:pPr algn="just">
              <a:defRPr/>
            </a:pPr>
            <a:endParaRPr lang="en-US" altLang="en-US" sz="2400" dirty="0" smtClean="0">
              <a:latin typeface="Times New Roman" panose="02020603050405020304" pitchFamily="18" charset="0"/>
            </a:endParaRPr>
          </a:p>
          <a:p>
            <a:pPr algn="just">
              <a:buFontTx/>
              <a:buChar char="-"/>
              <a:defRPr/>
            </a:pPr>
            <a:endParaRPr lang="en-US" dirty="0" smtClean="0"/>
          </a:p>
          <a:p>
            <a:pPr algn="just">
              <a:defRPr/>
            </a:pPr>
            <a:endParaRPr lang="en-US" dirty="0" smtClean="0"/>
          </a:p>
          <a:p>
            <a:pPr algn="just"/>
            <a:endParaRPr lang="en-US" dirty="0" smtClean="0"/>
          </a:p>
          <a:p>
            <a:pPr algn="just"/>
            <a:endParaRPr lang="en-US" dirty="0" smtClean="0"/>
          </a:p>
          <a:p>
            <a:pPr algn="just"/>
            <a:endParaRPr 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1" name="Line 3"/>
          <p:cNvSpPr>
            <a:spLocks noChangeShapeType="1"/>
          </p:cNvSpPr>
          <p:nvPr/>
        </p:nvSpPr>
        <p:spPr bwMode="auto">
          <a:xfrm>
            <a:off x="1257300" y="9906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7572" name="Text Box 4"/>
          <p:cNvSpPr txBox="1">
            <a:spLocks noChangeArrowheads="1"/>
          </p:cNvSpPr>
          <p:nvPr/>
        </p:nvSpPr>
        <p:spPr bwMode="auto">
          <a:xfrm>
            <a:off x="1371601" y="381000"/>
            <a:ext cx="48392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Design </a:t>
            </a:r>
            <a:r>
              <a:rPr lang="en-US" altLang="en-US" sz="2000" i="1" dirty="0">
                <a:latin typeface="Times New Roman" panose="02020603050405020304" pitchFamily="18" charset="0"/>
              </a:rPr>
              <a:t>of Stop-and-Wait Protocol</a:t>
            </a:r>
          </a:p>
        </p:txBody>
      </p:sp>
      <p:pic>
        <p:nvPicPr>
          <p:cNvPr id="23757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8812" y="1127126"/>
            <a:ext cx="5272088" cy="496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76</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270255553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Text Box 2"/>
          <p:cNvSpPr txBox="1">
            <a:spLocks noChangeArrowheads="1"/>
          </p:cNvSpPr>
          <p:nvPr/>
        </p:nvSpPr>
        <p:spPr bwMode="auto">
          <a:xfrm>
            <a:off x="990600" y="381000"/>
            <a:ext cx="720870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hlink"/>
                </a:solidFill>
                <a:latin typeface="Times New Roman" panose="02020603050405020304" pitchFamily="18" charset="0"/>
              </a:rPr>
              <a:t>Algorithm </a:t>
            </a:r>
            <a:r>
              <a:rPr lang="en-US" altLang="en-US" sz="2000" i="1" dirty="0" smtClean="0">
                <a:latin typeface="Times New Roman" panose="02020603050405020304" pitchFamily="18" charset="0"/>
              </a:rPr>
              <a:t>Sender-site </a:t>
            </a:r>
            <a:r>
              <a:rPr lang="en-US" altLang="en-US" sz="2000" i="1" dirty="0">
                <a:latin typeface="Times New Roman" panose="02020603050405020304" pitchFamily="18" charset="0"/>
              </a:rPr>
              <a:t>algorithm for Stop-and-Wait Protocol</a:t>
            </a:r>
          </a:p>
        </p:txBody>
      </p:sp>
      <p:pic>
        <p:nvPicPr>
          <p:cNvPr id="2396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5628" y="811215"/>
            <a:ext cx="6671072" cy="5284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77</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59809592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Text Box 2"/>
          <p:cNvSpPr txBox="1">
            <a:spLocks noChangeArrowheads="1"/>
          </p:cNvSpPr>
          <p:nvPr/>
        </p:nvSpPr>
        <p:spPr bwMode="auto">
          <a:xfrm>
            <a:off x="990601" y="304800"/>
            <a:ext cx="73667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hlink"/>
                </a:solidFill>
                <a:latin typeface="Times New Roman" panose="02020603050405020304" pitchFamily="18" charset="0"/>
              </a:rPr>
              <a:t>Algorithm </a:t>
            </a:r>
            <a:r>
              <a:rPr lang="en-US" altLang="en-US" sz="2000" i="1" dirty="0" smtClean="0">
                <a:latin typeface="Times New Roman" panose="02020603050405020304" pitchFamily="18" charset="0"/>
              </a:rPr>
              <a:t>Receiver-site </a:t>
            </a:r>
            <a:r>
              <a:rPr lang="en-US" altLang="en-US" sz="2000" i="1" dirty="0">
                <a:latin typeface="Times New Roman" panose="02020603050405020304" pitchFamily="18" charset="0"/>
              </a:rPr>
              <a:t>algorithm for Stop-and-Wait Protocol</a:t>
            </a:r>
          </a:p>
        </p:txBody>
      </p:sp>
      <p:pic>
        <p:nvPicPr>
          <p:cNvPr id="24166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8003" y="725488"/>
            <a:ext cx="6718697" cy="3236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78</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194400951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610600" cy="1143000"/>
          </a:xfrm>
        </p:spPr>
        <p:txBody>
          <a:bodyPr>
            <a:normAutofit/>
          </a:bodyPr>
          <a:lstStyle/>
          <a:p>
            <a:r>
              <a:rPr lang="en-US" dirty="0" smtClean="0"/>
              <a:t>7. Noisy Channel</a:t>
            </a:r>
            <a:endParaRPr lang="en-US" dirty="0"/>
          </a:p>
        </p:txBody>
      </p:sp>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79</a:t>
            </a:fld>
            <a:endParaRPr lang="en-US"/>
          </a:p>
        </p:txBody>
      </p:sp>
      <p:sp>
        <p:nvSpPr>
          <p:cNvPr id="5" name="Content Placeholder 4"/>
          <p:cNvSpPr>
            <a:spLocks noGrp="1"/>
          </p:cNvSpPr>
          <p:nvPr>
            <p:ph sz="quarter" idx="1"/>
          </p:nvPr>
        </p:nvSpPr>
        <p:spPr>
          <a:xfrm>
            <a:off x="457200" y="685800"/>
            <a:ext cx="8382000" cy="5791200"/>
          </a:xfrm>
        </p:spPr>
        <p:txBody>
          <a:bodyPr>
            <a:normAutofit/>
          </a:bodyPr>
          <a:lstStyle/>
          <a:p>
            <a:pPr algn="just">
              <a:defRPr/>
            </a:pPr>
            <a:r>
              <a:rPr lang="en-US" altLang="en-US" sz="2400" dirty="0" smtClean="0">
                <a:latin typeface="Times New Roman" panose="02020603050405020304" pitchFamily="18" charset="0"/>
              </a:rPr>
              <a:t>It has three protocol</a:t>
            </a:r>
          </a:p>
          <a:p>
            <a:pPr algn="just">
              <a:defRPr/>
            </a:pPr>
            <a:r>
              <a:rPr lang="en-US" altLang="en-US" sz="2400" b="1" dirty="0" smtClean="0">
                <a:latin typeface="Times New Roman" panose="02020603050405020304" pitchFamily="18" charset="0"/>
              </a:rPr>
              <a:t>Stop-and-Wait Automatic Repeat Request</a:t>
            </a:r>
          </a:p>
          <a:p>
            <a:pPr algn="just">
              <a:defRPr/>
            </a:pPr>
            <a:r>
              <a:rPr lang="en-US" altLang="en-US" sz="2400" dirty="0" smtClean="0">
                <a:latin typeface="Times New Roman" panose="02020603050405020304" pitchFamily="18" charset="0"/>
              </a:rPr>
              <a:t>In this protocol flow control and error control is added.</a:t>
            </a:r>
          </a:p>
          <a:p>
            <a:pPr algn="just">
              <a:defRPr/>
            </a:pPr>
            <a:r>
              <a:rPr lang="en-US" altLang="en-US" sz="2400" dirty="0" smtClean="0">
                <a:latin typeface="Times New Roman" panose="02020603050405020304" pitchFamily="18" charset="0"/>
              </a:rPr>
              <a:t>To detect and correct corrupted frames redundancy is added.</a:t>
            </a:r>
          </a:p>
          <a:p>
            <a:pPr algn="just">
              <a:defRPr/>
            </a:pPr>
            <a:r>
              <a:rPr lang="en-US" altLang="en-US" sz="2400" dirty="0" smtClean="0">
                <a:latin typeface="Times New Roman" panose="02020603050405020304" pitchFamily="18" charset="0"/>
              </a:rPr>
              <a:t>In this protocol sender sends the frame and waits for the acknowledgement if he will not receive and ACK timer is set for particular frame so sender assumes that frame is discarded and he will resend it if ACK is not received.</a:t>
            </a:r>
          </a:p>
          <a:p>
            <a:pPr algn="just">
              <a:defRPr/>
            </a:pPr>
            <a:r>
              <a:rPr lang="en-US" altLang="en-US" sz="2400" dirty="0" smtClean="0">
                <a:latin typeface="Times New Roman" panose="02020603050405020304" pitchFamily="18" charset="0"/>
              </a:rPr>
              <a:t>Sequence number is assigned to each frame.</a:t>
            </a:r>
          </a:p>
          <a:p>
            <a:pPr algn="just">
              <a:defRPr/>
            </a:pPr>
            <a:r>
              <a:rPr lang="en-US" altLang="en-US" sz="2400" dirty="0" smtClean="0">
                <a:latin typeface="Times New Roman" panose="02020603050405020304" pitchFamily="18" charset="0"/>
              </a:rPr>
              <a:t>The sequence numbers start from 0 go to </a:t>
            </a:r>
            <a:r>
              <a:rPr lang="en-US" b="1" dirty="0" smtClean="0"/>
              <a:t>2</a:t>
            </a:r>
            <a:r>
              <a:rPr lang="en-US" b="1" baseline="30000" dirty="0" smtClean="0"/>
              <a:t>m</a:t>
            </a:r>
            <a:r>
              <a:rPr lang="en-US" b="1" dirty="0" smtClean="0"/>
              <a:t>-1 </a:t>
            </a:r>
            <a:r>
              <a:rPr lang="en-US" altLang="en-US" sz="2400" dirty="0" smtClean="0">
                <a:latin typeface="Times New Roman" panose="02020603050405020304" pitchFamily="18" charset="0"/>
              </a:rPr>
              <a:t>and then are repeated.</a:t>
            </a:r>
          </a:p>
          <a:p>
            <a:pPr algn="just">
              <a:defRPr/>
            </a:pPr>
            <a:r>
              <a:rPr lang="en-US" altLang="en-US" sz="2400" dirty="0" smtClean="0">
                <a:latin typeface="Times New Roman" panose="02020603050405020304" pitchFamily="18" charset="0"/>
              </a:rPr>
              <a:t>Receiver send an acknowledgement based on next frame. If 0 is arrive safe it send 1 means he require next frame.</a:t>
            </a:r>
            <a:br>
              <a:rPr lang="en-US" altLang="en-US" sz="2400" dirty="0" smtClean="0">
                <a:latin typeface="Times New Roman" panose="02020603050405020304" pitchFamily="18" charset="0"/>
              </a:rPr>
            </a:br>
            <a:endParaRPr lang="en-US" altLang="en-US" sz="2400" dirty="0" smtClean="0">
              <a:latin typeface="Times New Roman" panose="02020603050405020304" pitchFamily="18" charset="0"/>
            </a:endParaRPr>
          </a:p>
          <a:p>
            <a:pPr algn="just">
              <a:defRPr/>
            </a:pPr>
            <a:endParaRPr lang="en-US" altLang="en-US" sz="2400" dirty="0" smtClean="0">
              <a:latin typeface="Times New Roman" panose="02020603050405020304" pitchFamily="18" charset="0"/>
            </a:endParaRPr>
          </a:p>
          <a:p>
            <a:pPr algn="just">
              <a:defRPr/>
            </a:pPr>
            <a:endParaRPr lang="en-US" altLang="en-US" sz="2400" dirty="0" smtClean="0">
              <a:latin typeface="Times New Roman" panose="02020603050405020304" pitchFamily="18" charset="0"/>
            </a:endParaRPr>
          </a:p>
          <a:p>
            <a:pPr algn="just">
              <a:defRPr/>
            </a:pPr>
            <a:endParaRPr lang="en-US" altLang="en-US" sz="2400" dirty="0" smtClean="0">
              <a:latin typeface="Times New Roman" panose="02020603050405020304" pitchFamily="18" charset="0"/>
            </a:endParaRPr>
          </a:p>
          <a:p>
            <a:pPr algn="just">
              <a:defRPr/>
            </a:pPr>
            <a:endParaRPr lang="en-US" altLang="en-US" sz="2400" dirty="0" smtClean="0">
              <a:latin typeface="Times New Roman" panose="02020603050405020304" pitchFamily="18" charset="0"/>
            </a:endParaRPr>
          </a:p>
          <a:p>
            <a:pPr algn="just">
              <a:defRPr/>
            </a:pPr>
            <a:endParaRPr lang="en-US" altLang="en-US" sz="2400" dirty="0" smtClean="0">
              <a:latin typeface="Times New Roman" panose="02020603050405020304" pitchFamily="18" charset="0"/>
            </a:endParaRPr>
          </a:p>
          <a:p>
            <a:pPr algn="just">
              <a:buFontTx/>
              <a:buChar char="-"/>
              <a:defRPr/>
            </a:pPr>
            <a:endParaRPr lang="en-US" dirty="0" smtClean="0"/>
          </a:p>
          <a:p>
            <a:pPr algn="just">
              <a:defRPr/>
            </a:pPr>
            <a:endParaRPr lang="en-US" dirty="0" smtClean="0"/>
          </a:p>
          <a:p>
            <a:pPr algn="just"/>
            <a:endParaRPr lang="en-US" dirty="0" smtClean="0"/>
          </a:p>
          <a:p>
            <a:pPr algn="just"/>
            <a:endParaRPr lang="en-US" dirty="0" smtClean="0"/>
          </a:p>
          <a:p>
            <a:pPr algn="just"/>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610600" cy="914400"/>
          </a:xfrm>
        </p:spPr>
        <p:txBody>
          <a:bodyPr>
            <a:normAutofit/>
          </a:bodyPr>
          <a:lstStyle/>
          <a:p>
            <a:r>
              <a:rPr lang="en-US" dirty="0" smtClean="0">
                <a:latin typeface="Times New Roman" panose="02020603050405020304" pitchFamily="18" charset="0"/>
                <a:cs typeface="Times New Roman" panose="02020603050405020304" pitchFamily="18" charset="0"/>
              </a:rPr>
              <a:t>Method  of correction</a:t>
            </a:r>
            <a:endParaRPr lang="en-US" dirty="0">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p:txBody>
          <a:bodyPr/>
          <a:lstStyle/>
          <a:p>
            <a:r>
              <a:rPr lang="en-US" smtClean="0"/>
              <a:t>Prof. Vishal A. Polara                            </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sp>
        <p:nvSpPr>
          <p:cNvPr id="5" name="Content Placeholder 4"/>
          <p:cNvSpPr>
            <a:spLocks noGrp="1"/>
          </p:cNvSpPr>
          <p:nvPr>
            <p:ph sz="quarter" idx="1"/>
          </p:nvPr>
        </p:nvSpPr>
        <p:spPr>
          <a:xfrm>
            <a:off x="457200" y="1219200"/>
            <a:ext cx="8382000" cy="4953000"/>
          </a:xfrm>
        </p:spPr>
        <p:txBody>
          <a:bodyPr>
            <a:normAutofit/>
          </a:bodyPr>
          <a:lstStyle/>
          <a:p>
            <a:pPr algn="just"/>
            <a:r>
              <a:rPr lang="en-US" dirty="0" smtClean="0">
                <a:latin typeface="Times New Roman" panose="02020603050405020304" pitchFamily="18" charset="0"/>
                <a:cs typeface="Times New Roman" panose="02020603050405020304" pitchFamily="18" charset="0"/>
              </a:rPr>
              <a:t>There are two main methods of error correction.</a:t>
            </a:r>
          </a:p>
          <a:p>
            <a:pPr algn="just">
              <a:buFontTx/>
              <a:buChar char="-"/>
            </a:pPr>
            <a:r>
              <a:rPr lang="en-US" dirty="0" smtClean="0">
                <a:latin typeface="Times New Roman" panose="02020603050405020304" pitchFamily="18" charset="0"/>
                <a:cs typeface="Times New Roman" panose="02020603050405020304" pitchFamily="18" charset="0"/>
              </a:rPr>
              <a:t>Forward error correction </a:t>
            </a:r>
          </a:p>
          <a:p>
            <a:pPr algn="just">
              <a:buFontTx/>
              <a:buChar char="-"/>
            </a:pPr>
            <a:r>
              <a:rPr lang="en-US" dirty="0" smtClean="0">
                <a:latin typeface="Times New Roman" panose="02020603050405020304" pitchFamily="18" charset="0"/>
                <a:cs typeface="Times New Roman" panose="02020603050405020304" pitchFamily="18" charset="0"/>
              </a:rPr>
              <a:t>Retransmission</a:t>
            </a:r>
          </a:p>
          <a:p>
            <a:pPr algn="just"/>
            <a:r>
              <a:rPr lang="en-US" dirty="0" smtClean="0">
                <a:latin typeface="Times New Roman" panose="02020603050405020304" pitchFamily="18" charset="0"/>
                <a:cs typeface="Times New Roman" panose="02020603050405020304" pitchFamily="18" charset="0"/>
              </a:rPr>
              <a:t>Forward error correction is the process in which the receiver tries to guess the message by using redundant bits. If the number of errors is small</a:t>
            </a:r>
          </a:p>
          <a:p>
            <a:pPr algn="just"/>
            <a:r>
              <a:rPr lang="en-US" dirty="0" smtClean="0">
                <a:latin typeface="Times New Roman" panose="02020603050405020304" pitchFamily="18" charset="0"/>
                <a:cs typeface="Times New Roman" panose="02020603050405020304" pitchFamily="18" charset="0"/>
              </a:rPr>
              <a:t>Retransmission is a technique in which the receiver detects the occurrence of an error and asks the sender to resend the message.</a:t>
            </a:r>
          </a:p>
          <a:p>
            <a:pPr algn="just"/>
            <a:endParaRPr lang="en-US" dirty="0" smtClean="0">
              <a:latin typeface="Times New Roman" panose="02020603050405020304" pitchFamily="18" charset="0"/>
              <a:cs typeface="Times New Roman" panose="02020603050405020304" pitchFamily="18" charset="0"/>
            </a:endParaRPr>
          </a:p>
          <a:p>
            <a:pPr algn="just"/>
            <a:endParaRPr lang="en-US" dirty="0" smtClean="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67" name="Rectangle 11"/>
          <p:cNvSpPr>
            <a:spLocks noChangeArrowheads="1"/>
          </p:cNvSpPr>
          <p:nvPr/>
        </p:nvSpPr>
        <p:spPr bwMode="auto">
          <a:xfrm>
            <a:off x="381000" y="1349135"/>
            <a:ext cx="8534400" cy="4093428"/>
          </a:xfrm>
          <a:prstGeom prst="rect">
            <a:avLst/>
          </a:prstGeom>
          <a:solidFill>
            <a:schemeClr val="bg1"/>
          </a:solidFill>
          <a:ln>
            <a:noFill/>
          </a:ln>
          <a:effectLs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457200" indent="-457200" algn="just">
              <a:buFont typeface="Arial" panose="020B0604020202020204" pitchFamily="34" charset="0"/>
              <a:buChar char="•"/>
            </a:pPr>
            <a:r>
              <a:rPr lang="en-US" altLang="en-US" sz="2600" b="0" dirty="0">
                <a:latin typeface="Times New Roman" pitchFamily="18" charset="0"/>
                <a:cs typeface="Times New Roman" pitchFamily="18" charset="0"/>
              </a:rPr>
              <a:t>Error correction in Stop-and-Wait ARQ is done by keeping a copy of the sent frame and retransmitting of the frame when the timer expires</a:t>
            </a:r>
            <a:r>
              <a:rPr lang="en-US" altLang="en-US" sz="2600" b="0" dirty="0" smtClean="0">
                <a:latin typeface="Times New Roman" pitchFamily="18" charset="0"/>
                <a:cs typeface="Times New Roman" pitchFamily="18" charset="0"/>
              </a:rPr>
              <a:t>.</a:t>
            </a:r>
          </a:p>
          <a:p>
            <a:pPr marL="457200" indent="-457200" algn="just">
              <a:buFont typeface="Arial" panose="020B0604020202020204" pitchFamily="34" charset="0"/>
              <a:buChar char="•"/>
            </a:pPr>
            <a:r>
              <a:rPr lang="en-US" altLang="en-US" sz="2600" b="0" dirty="0">
                <a:latin typeface="Times New Roman" pitchFamily="18" charset="0"/>
                <a:cs typeface="Times New Roman" pitchFamily="18" charset="0"/>
              </a:rPr>
              <a:t>In Stop-and-Wait ARQ, we use sequence numbers to number the frames</a:t>
            </a:r>
            <a:r>
              <a:rPr lang="en-US" altLang="en-US" sz="2600" b="0" dirty="0" smtClean="0">
                <a:latin typeface="Times New Roman" pitchFamily="18" charset="0"/>
                <a:cs typeface="Times New Roman" pitchFamily="18" charset="0"/>
              </a:rPr>
              <a:t>. </a:t>
            </a:r>
          </a:p>
          <a:p>
            <a:pPr marL="457200" indent="-457200" algn="just">
              <a:buFont typeface="Arial" panose="020B0604020202020204" pitchFamily="34" charset="0"/>
              <a:buChar char="•"/>
            </a:pPr>
            <a:r>
              <a:rPr lang="en-US" altLang="en-US" sz="2600" b="0" dirty="0" smtClean="0">
                <a:latin typeface="Times New Roman" pitchFamily="18" charset="0"/>
                <a:cs typeface="Times New Roman" pitchFamily="18" charset="0"/>
              </a:rPr>
              <a:t>The </a:t>
            </a:r>
            <a:r>
              <a:rPr lang="en-US" altLang="en-US" sz="2600" b="0" dirty="0">
                <a:latin typeface="Times New Roman" pitchFamily="18" charset="0"/>
                <a:cs typeface="Times New Roman" pitchFamily="18" charset="0"/>
              </a:rPr>
              <a:t>sequence numbers </a:t>
            </a:r>
            <a:r>
              <a:rPr lang="en-US" altLang="en-US" sz="2600" b="0" dirty="0" smtClean="0">
                <a:latin typeface="Times New Roman" pitchFamily="18" charset="0"/>
                <a:cs typeface="Times New Roman" pitchFamily="18" charset="0"/>
              </a:rPr>
              <a:t>are </a:t>
            </a:r>
            <a:r>
              <a:rPr lang="en-US" altLang="en-US" sz="2600" b="0" dirty="0">
                <a:latin typeface="Times New Roman" pitchFamily="18" charset="0"/>
                <a:cs typeface="Times New Roman" pitchFamily="18" charset="0"/>
              </a:rPr>
              <a:t>based on modulo-2 </a:t>
            </a:r>
            <a:r>
              <a:rPr lang="en-US" altLang="en-US" sz="2600" b="0" dirty="0" smtClean="0">
                <a:latin typeface="Times New Roman" pitchFamily="18" charset="0"/>
                <a:cs typeface="Times New Roman" pitchFamily="18" charset="0"/>
              </a:rPr>
              <a:t>arithmetic (0,1,0,1,…).</a:t>
            </a:r>
          </a:p>
          <a:p>
            <a:pPr marL="457200" indent="-457200" algn="just">
              <a:buFont typeface="Arial" panose="020B0604020202020204" pitchFamily="34" charset="0"/>
              <a:buChar char="•"/>
            </a:pPr>
            <a:r>
              <a:rPr lang="en-US" altLang="en-US" sz="2600" b="0" dirty="0" smtClean="0">
                <a:latin typeface="Times New Roman" pitchFamily="18" charset="0"/>
                <a:cs typeface="Times New Roman" pitchFamily="18" charset="0"/>
              </a:rPr>
              <a:t>In Stop-and-Wait ARQ, the acknowledgment number always announces in modulo-2 arithmetic the sequence number of the next frame expected.</a:t>
            </a:r>
            <a:endParaRPr lang="en-US" altLang="en-US" sz="2600" b="0" dirty="0">
              <a:latin typeface="Times New Roman" pitchFamily="18" charset="0"/>
              <a:cs typeface="Times New Roman" pitchFamily="18" charset="0"/>
            </a:endParaRPr>
          </a:p>
        </p:txBody>
      </p:sp>
      <p:sp>
        <p:nvSpPr>
          <p:cNvPr id="15" name="Text Box 4"/>
          <p:cNvSpPr txBox="1">
            <a:spLocks noChangeArrowheads="1"/>
          </p:cNvSpPr>
          <p:nvPr/>
        </p:nvSpPr>
        <p:spPr bwMode="auto">
          <a:xfrm>
            <a:off x="381000" y="233215"/>
            <a:ext cx="83820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dirty="0" smtClean="0">
                <a:latin typeface="Times New Roman" panose="02020603050405020304" pitchFamily="18" charset="0"/>
              </a:rPr>
              <a:t>Stop-and-Wait ARQ Protocol </a:t>
            </a:r>
          </a:p>
          <a:p>
            <a:r>
              <a:rPr lang="en-US" altLang="en-US" sz="2800" u="sng" dirty="0" smtClean="0">
                <a:latin typeface="Times New Roman" panose="02020603050405020304" pitchFamily="18" charset="0"/>
              </a:rPr>
              <a:t>OR</a:t>
            </a:r>
            <a:r>
              <a:rPr lang="en-US" altLang="en-US" sz="2800" dirty="0" smtClean="0">
                <a:latin typeface="Times New Roman" panose="02020603050405020304" pitchFamily="18" charset="0"/>
              </a:rPr>
              <a:t> One-bit Sliding Window Protocol</a:t>
            </a:r>
            <a:endParaRPr lang="en-US" altLang="en-US" sz="2800" dirty="0">
              <a:latin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80</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59038090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3" name="Line 3"/>
          <p:cNvSpPr>
            <a:spLocks noChangeShapeType="1"/>
          </p:cNvSpPr>
          <p:nvPr/>
        </p:nvSpPr>
        <p:spPr bwMode="auto">
          <a:xfrm>
            <a:off x="1257300" y="9906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004" name="Text Box 4"/>
          <p:cNvSpPr txBox="1">
            <a:spLocks noChangeArrowheads="1"/>
          </p:cNvSpPr>
          <p:nvPr/>
        </p:nvSpPr>
        <p:spPr bwMode="auto">
          <a:xfrm>
            <a:off x="1371600" y="381000"/>
            <a:ext cx="58139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Design </a:t>
            </a:r>
            <a:r>
              <a:rPr lang="en-US" altLang="en-US" sz="2000" i="1" dirty="0">
                <a:latin typeface="Times New Roman" panose="02020603050405020304" pitchFamily="18" charset="0"/>
              </a:rPr>
              <a:t>of the Stop-and-Wait ARQ Protocol</a:t>
            </a:r>
          </a:p>
        </p:txBody>
      </p:sp>
      <p:pic>
        <p:nvPicPr>
          <p:cNvPr id="256006"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95512" y="1189038"/>
            <a:ext cx="4662488" cy="4983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81</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217513469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Text Box 2"/>
          <p:cNvSpPr txBox="1">
            <a:spLocks noChangeArrowheads="1"/>
          </p:cNvSpPr>
          <p:nvPr/>
        </p:nvSpPr>
        <p:spPr bwMode="auto">
          <a:xfrm>
            <a:off x="1371601" y="457200"/>
            <a:ext cx="64511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hlink"/>
                </a:solidFill>
                <a:latin typeface="Times New Roman" panose="02020603050405020304" pitchFamily="18" charset="0"/>
              </a:rPr>
              <a:t>Algorithm </a:t>
            </a:r>
            <a:r>
              <a:rPr lang="en-US" altLang="en-US" sz="2000" i="1" dirty="0" smtClean="0">
                <a:latin typeface="Times New Roman" panose="02020603050405020304" pitchFamily="18" charset="0"/>
              </a:rPr>
              <a:t>Sender-site </a:t>
            </a:r>
            <a:r>
              <a:rPr lang="en-US" altLang="en-US" sz="2000" i="1" dirty="0">
                <a:latin typeface="Times New Roman" panose="02020603050405020304" pitchFamily="18" charset="0"/>
              </a:rPr>
              <a:t>algorithm for Stop-and-Wait ARQ</a:t>
            </a:r>
          </a:p>
        </p:txBody>
      </p:sp>
      <p:grpSp>
        <p:nvGrpSpPr>
          <p:cNvPr id="2" name="Group 11"/>
          <p:cNvGrpSpPr>
            <a:grpSpLocks/>
          </p:cNvGrpSpPr>
          <p:nvPr/>
        </p:nvGrpSpPr>
        <p:grpSpPr bwMode="auto">
          <a:xfrm>
            <a:off x="1200150" y="939800"/>
            <a:ext cx="6705600" cy="4851400"/>
            <a:chOff x="48" y="592"/>
            <a:chExt cx="5632" cy="2780"/>
          </a:xfrm>
        </p:grpSpPr>
        <p:pic>
          <p:nvPicPr>
            <p:cNvPr id="258053"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 y="592"/>
              <a:ext cx="5539" cy="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8054"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 y="1488"/>
              <a:ext cx="5632" cy="1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58052" name="Rectangle 12"/>
          <p:cNvSpPr>
            <a:spLocks noChangeArrowheads="1"/>
          </p:cNvSpPr>
          <p:nvPr/>
        </p:nvSpPr>
        <p:spPr bwMode="auto">
          <a:xfrm>
            <a:off x="6657975" y="5791202"/>
            <a:ext cx="241284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a:solidFill>
                  <a:schemeClr val="hlink"/>
                </a:solidFill>
              </a:rPr>
              <a:t>(continued)</a:t>
            </a:r>
          </a:p>
        </p:txBody>
      </p:sp>
      <p:sp>
        <p:nvSpPr>
          <p:cNvPr id="7" name="Slide Number Placeholder 6"/>
          <p:cNvSpPr>
            <a:spLocks noGrp="1"/>
          </p:cNvSpPr>
          <p:nvPr>
            <p:ph type="sldNum" sz="quarter" idx="12"/>
          </p:nvPr>
        </p:nvSpPr>
        <p:spPr/>
        <p:txBody>
          <a:bodyPr/>
          <a:lstStyle/>
          <a:p>
            <a:fld id="{B6F15528-21DE-4FAA-801E-634DDDAF4B2B}" type="slidenum">
              <a:rPr lang="en-US" smtClean="0"/>
              <a:pPr/>
              <a:t>82</a:t>
            </a:fld>
            <a:endParaRPr lang="en-US"/>
          </a:p>
        </p:txBody>
      </p:sp>
      <p:sp>
        <p:nvSpPr>
          <p:cNvPr id="8" name="Footer Placeholder 7"/>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8554508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Text Box 2"/>
          <p:cNvSpPr txBox="1">
            <a:spLocks noChangeArrowheads="1"/>
          </p:cNvSpPr>
          <p:nvPr/>
        </p:nvSpPr>
        <p:spPr bwMode="auto">
          <a:xfrm>
            <a:off x="304800" y="304800"/>
            <a:ext cx="64511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hlink"/>
                </a:solidFill>
                <a:latin typeface="Times New Roman" panose="02020603050405020304" pitchFamily="18" charset="0"/>
              </a:rPr>
              <a:t>Algorithm </a:t>
            </a:r>
            <a:r>
              <a:rPr lang="en-US" altLang="en-US" sz="2000" i="1" dirty="0" smtClean="0">
                <a:latin typeface="Times New Roman" panose="02020603050405020304" pitchFamily="18" charset="0"/>
              </a:rPr>
              <a:t>Sender-site </a:t>
            </a:r>
            <a:r>
              <a:rPr lang="en-US" altLang="en-US" sz="2000" i="1" dirty="0">
                <a:latin typeface="Times New Roman" panose="02020603050405020304" pitchFamily="18" charset="0"/>
              </a:rPr>
              <a:t>algorithm for Stop-and-Wait ARQ</a:t>
            </a:r>
            <a:endParaRPr lang="en-US" altLang="en-US" sz="2000" i="1" dirty="0">
              <a:solidFill>
                <a:schemeClr val="hlink"/>
              </a:solidFill>
              <a:latin typeface="Times New Roman" panose="02020603050405020304" pitchFamily="18" charset="0"/>
            </a:endParaRPr>
          </a:p>
        </p:txBody>
      </p:sp>
      <p:pic>
        <p:nvPicPr>
          <p:cNvPr id="26009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0150" y="893765"/>
            <a:ext cx="6753225" cy="4745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0100" name="Rectangle 6"/>
          <p:cNvSpPr>
            <a:spLocks noChangeArrowheads="1"/>
          </p:cNvSpPr>
          <p:nvPr/>
        </p:nvSpPr>
        <p:spPr bwMode="auto">
          <a:xfrm>
            <a:off x="6807360" y="177225"/>
            <a:ext cx="241284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dirty="0">
                <a:solidFill>
                  <a:schemeClr val="hlink"/>
                </a:solidFill>
              </a:rPr>
              <a:t>(continued)</a:t>
            </a:r>
          </a:p>
        </p:txBody>
      </p:sp>
      <p:sp>
        <p:nvSpPr>
          <p:cNvPr id="5" name="Slide Number Placeholder 4"/>
          <p:cNvSpPr>
            <a:spLocks noGrp="1"/>
          </p:cNvSpPr>
          <p:nvPr>
            <p:ph type="sldNum" sz="quarter" idx="12"/>
          </p:nvPr>
        </p:nvSpPr>
        <p:spPr/>
        <p:txBody>
          <a:bodyPr/>
          <a:lstStyle/>
          <a:p>
            <a:fld id="{B6F15528-21DE-4FAA-801E-634DDDAF4B2B}" type="slidenum">
              <a:rPr lang="en-US" smtClean="0"/>
              <a:pPr/>
              <a:t>83</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997075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Text Box 2"/>
          <p:cNvSpPr txBox="1">
            <a:spLocks noChangeArrowheads="1"/>
          </p:cNvSpPr>
          <p:nvPr/>
        </p:nvSpPr>
        <p:spPr bwMode="auto">
          <a:xfrm>
            <a:off x="838200" y="304800"/>
            <a:ext cx="78720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hlink"/>
                </a:solidFill>
                <a:latin typeface="Times New Roman" panose="02020603050405020304" pitchFamily="18" charset="0"/>
              </a:rPr>
              <a:t>Algorithm </a:t>
            </a:r>
            <a:r>
              <a:rPr lang="en-US" altLang="en-US" sz="2000" i="1" dirty="0" smtClean="0">
                <a:latin typeface="Times New Roman" panose="02020603050405020304" pitchFamily="18" charset="0"/>
              </a:rPr>
              <a:t>Receiver-site </a:t>
            </a:r>
            <a:r>
              <a:rPr lang="en-US" altLang="en-US" sz="2000" i="1" dirty="0">
                <a:latin typeface="Times New Roman" panose="02020603050405020304" pitchFamily="18" charset="0"/>
              </a:rPr>
              <a:t>algorithm for Stop-and-Wait ARQ Protocol</a:t>
            </a:r>
          </a:p>
        </p:txBody>
      </p:sp>
      <p:grpSp>
        <p:nvGrpSpPr>
          <p:cNvPr id="2" name="Group 7"/>
          <p:cNvGrpSpPr>
            <a:grpSpLocks/>
          </p:cNvGrpSpPr>
          <p:nvPr/>
        </p:nvGrpSpPr>
        <p:grpSpPr bwMode="auto">
          <a:xfrm>
            <a:off x="1222773" y="838200"/>
            <a:ext cx="6663928" cy="5105400"/>
            <a:chOff x="48" y="528"/>
            <a:chExt cx="5597" cy="3216"/>
          </a:xfrm>
        </p:grpSpPr>
        <p:pic>
          <p:nvPicPr>
            <p:cNvPr id="26214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 y="528"/>
              <a:ext cx="5597" cy="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214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 y="1303"/>
              <a:ext cx="5574" cy="2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 name="Slide Number Placeholder 5"/>
          <p:cNvSpPr>
            <a:spLocks noGrp="1"/>
          </p:cNvSpPr>
          <p:nvPr>
            <p:ph type="sldNum" sz="quarter" idx="12"/>
          </p:nvPr>
        </p:nvSpPr>
        <p:spPr/>
        <p:txBody>
          <a:bodyPr/>
          <a:lstStyle/>
          <a:p>
            <a:fld id="{B6F15528-21DE-4FAA-801E-634DDDAF4B2B}" type="slidenum">
              <a:rPr lang="en-US" smtClean="0"/>
              <a:pPr/>
              <a:t>84</a:t>
            </a:fld>
            <a:endParaRPr lang="en-US"/>
          </a:p>
        </p:txBody>
      </p:sp>
      <p:sp>
        <p:nvSpPr>
          <p:cNvPr id="7" name="Footer Placeholder 6"/>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164816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4201" name="Rectangle 9"/>
          <p:cNvSpPr>
            <a:spLocks noChangeArrowheads="1"/>
          </p:cNvSpPr>
          <p:nvPr/>
        </p:nvSpPr>
        <p:spPr bwMode="auto">
          <a:xfrm>
            <a:off x="609600" y="1143002"/>
            <a:ext cx="8077200" cy="35394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dirty="0">
                <a:latin typeface="Times New Roman" panose="02020603050405020304" pitchFamily="18" charset="0"/>
              </a:rPr>
              <a:t>Figure </a:t>
            </a:r>
            <a:r>
              <a:rPr lang="en-US" altLang="en-US" sz="2800" i="1" dirty="0" smtClean="0">
                <a:latin typeface="Times New Roman" panose="02020603050405020304" pitchFamily="18" charset="0"/>
              </a:rPr>
              <a:t> </a:t>
            </a:r>
            <a:r>
              <a:rPr lang="en-US" altLang="en-US" sz="2800" i="1" dirty="0">
                <a:latin typeface="Times New Roman" panose="02020603050405020304" pitchFamily="18" charset="0"/>
              </a:rPr>
              <a:t>shows an example of </a:t>
            </a:r>
            <a:r>
              <a:rPr lang="en-US" altLang="en-US" sz="2800" i="1" dirty="0">
                <a:solidFill>
                  <a:schemeClr val="hlink"/>
                </a:solidFill>
                <a:latin typeface="Times New Roman" panose="02020603050405020304" pitchFamily="18" charset="0"/>
              </a:rPr>
              <a:t>Stop-and-Wait ARQ</a:t>
            </a:r>
            <a:r>
              <a:rPr lang="en-US" altLang="en-US" sz="2800" i="1" dirty="0">
                <a:latin typeface="Times New Roman" panose="02020603050405020304" pitchFamily="18" charset="0"/>
              </a:rPr>
              <a:t>. Frame 0 is sent and acknowledged. Frame 1 is lost and resent after the time-out. The resent frame 1 is acknowledged and the timer stops. Frame 0 is sent and acknowledged, but the acknowledgment is lost. The sender has no idea if the frame or the acknowledgment is lost, so after the time-out, it resends frame 0, which is acknowledged.</a:t>
            </a:r>
          </a:p>
        </p:txBody>
      </p:sp>
      <p:sp>
        <p:nvSpPr>
          <p:cNvPr id="264202" name="Text Box 11"/>
          <p:cNvSpPr txBox="1">
            <a:spLocks noChangeArrowheads="1"/>
          </p:cNvSpPr>
          <p:nvPr/>
        </p:nvSpPr>
        <p:spPr bwMode="auto">
          <a:xfrm>
            <a:off x="457200" y="177225"/>
            <a:ext cx="43434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dirty="0">
                <a:solidFill>
                  <a:schemeClr val="hlink"/>
                </a:solidFill>
                <a:latin typeface="Times New Roman" panose="02020603050405020304" pitchFamily="18" charset="0"/>
              </a:rPr>
              <a:t>Example </a:t>
            </a:r>
          </a:p>
        </p:txBody>
      </p:sp>
      <p:sp>
        <p:nvSpPr>
          <p:cNvPr id="4" name="Slide Number Placeholder 3"/>
          <p:cNvSpPr>
            <a:spLocks noGrp="1"/>
          </p:cNvSpPr>
          <p:nvPr>
            <p:ph type="sldNum" sz="quarter" idx="12"/>
          </p:nvPr>
        </p:nvSpPr>
        <p:spPr/>
        <p:txBody>
          <a:bodyPr/>
          <a:lstStyle/>
          <a:p>
            <a:fld id="{B6F15528-21DE-4FAA-801E-634DDDAF4B2B}" type="slidenum">
              <a:rPr lang="en-US" smtClean="0"/>
              <a:pPr/>
              <a:t>85</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19252296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3" name="Line 3"/>
          <p:cNvSpPr>
            <a:spLocks noChangeShapeType="1"/>
          </p:cNvSpPr>
          <p:nvPr/>
        </p:nvSpPr>
        <p:spPr bwMode="auto">
          <a:xfrm>
            <a:off x="1257300" y="9906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244" name="Text Box 4"/>
          <p:cNvSpPr txBox="1">
            <a:spLocks noChangeArrowheads="1"/>
          </p:cNvSpPr>
          <p:nvPr/>
        </p:nvSpPr>
        <p:spPr bwMode="auto">
          <a:xfrm>
            <a:off x="1371600" y="381000"/>
            <a:ext cx="276312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Flow </a:t>
            </a:r>
            <a:r>
              <a:rPr lang="en-US" altLang="en-US" sz="2000" i="1" dirty="0">
                <a:latin typeface="Times New Roman" panose="02020603050405020304" pitchFamily="18" charset="0"/>
              </a:rPr>
              <a:t>diagram </a:t>
            </a:r>
          </a:p>
        </p:txBody>
      </p:sp>
      <p:pic>
        <p:nvPicPr>
          <p:cNvPr id="266246"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0270" y="1108077"/>
            <a:ext cx="4421981" cy="521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86</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131672270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8297" name="Rectangle 9"/>
          <p:cNvSpPr>
            <a:spLocks noChangeArrowheads="1"/>
          </p:cNvSpPr>
          <p:nvPr/>
        </p:nvSpPr>
        <p:spPr bwMode="auto">
          <a:xfrm>
            <a:off x="381000" y="990600"/>
            <a:ext cx="8382000" cy="224676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dirty="0">
                <a:latin typeface="Times New Roman" panose="02020603050405020304" pitchFamily="18" charset="0"/>
              </a:rPr>
              <a:t>Assume that, in a Stop-and-Wait ARQ system, the bandwidth of the line is 1 Mbps, and 1 bit takes 20 ms to make a round trip. What is the bandwidth-delay product? If the system data frames are 1000 bits in length, what is the utilization percentage of the link?</a:t>
            </a:r>
          </a:p>
        </p:txBody>
      </p:sp>
      <p:sp>
        <p:nvSpPr>
          <p:cNvPr id="268298" name="Rectangle 10"/>
          <p:cNvSpPr>
            <a:spLocks noChangeArrowheads="1"/>
          </p:cNvSpPr>
          <p:nvPr/>
        </p:nvSpPr>
        <p:spPr bwMode="auto">
          <a:xfrm>
            <a:off x="323850" y="3581400"/>
            <a:ext cx="8058150" cy="95410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dirty="0">
                <a:solidFill>
                  <a:schemeClr val="hlink"/>
                </a:solidFill>
                <a:latin typeface="Times New Roman" panose="02020603050405020304" pitchFamily="18" charset="0"/>
              </a:rPr>
              <a:t>Solution</a:t>
            </a:r>
          </a:p>
          <a:p>
            <a:r>
              <a:rPr lang="en-US" altLang="en-US" sz="2800" dirty="0">
                <a:latin typeface="Times" panose="02020603050405020304" pitchFamily="18" charset="0"/>
              </a:rPr>
              <a:t>The bandwidth-delay product is</a:t>
            </a:r>
          </a:p>
        </p:txBody>
      </p:sp>
      <p:sp>
        <p:nvSpPr>
          <p:cNvPr id="268299" name="Text Box 12"/>
          <p:cNvSpPr txBox="1">
            <a:spLocks noChangeArrowheads="1"/>
          </p:cNvSpPr>
          <p:nvPr/>
        </p:nvSpPr>
        <p:spPr bwMode="auto">
          <a:xfrm>
            <a:off x="457201" y="101025"/>
            <a:ext cx="403104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dirty="0" smtClean="0">
                <a:solidFill>
                  <a:schemeClr val="hlink"/>
                </a:solidFill>
                <a:latin typeface="Times New Roman" panose="02020603050405020304" pitchFamily="18" charset="0"/>
              </a:rPr>
              <a:t>Example</a:t>
            </a:r>
            <a:endParaRPr lang="en-US" altLang="en-US" i="1" dirty="0">
              <a:solidFill>
                <a:schemeClr val="hlink"/>
              </a:solidFill>
              <a:latin typeface="Times New Roman" panose="02020603050405020304" pitchFamily="18" charset="0"/>
            </a:endParaRPr>
          </a:p>
        </p:txBody>
      </p:sp>
      <p:pic>
        <p:nvPicPr>
          <p:cNvPr id="268300"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750" y="5233988"/>
            <a:ext cx="3125391" cy="404812"/>
          </a:xfrm>
          <a:prstGeom prst="rect">
            <a:avLst/>
          </a:prstGeom>
          <a:noFill/>
          <a:ln w="57150" cmpd="thickThin">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12"/>
          </p:nvPr>
        </p:nvSpPr>
        <p:spPr/>
        <p:txBody>
          <a:bodyPr/>
          <a:lstStyle/>
          <a:p>
            <a:fld id="{B6F15528-21DE-4FAA-801E-634DDDAF4B2B}" type="slidenum">
              <a:rPr lang="en-US" smtClean="0"/>
              <a:pPr/>
              <a:t>87</a:t>
            </a:fld>
            <a:endParaRPr lang="en-US"/>
          </a:p>
        </p:txBody>
      </p:sp>
      <p:sp>
        <p:nvSpPr>
          <p:cNvPr id="7" name="Footer Placeholder 6"/>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2361296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0345" name="Rectangle 9"/>
          <p:cNvSpPr>
            <a:spLocks noChangeArrowheads="1"/>
          </p:cNvSpPr>
          <p:nvPr/>
        </p:nvSpPr>
        <p:spPr bwMode="auto">
          <a:xfrm>
            <a:off x="533400" y="1143000"/>
            <a:ext cx="8191500" cy="310854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dirty="0">
                <a:latin typeface="Times New Roman" panose="02020603050405020304" pitchFamily="18" charset="0"/>
              </a:rPr>
              <a:t>The system can send 20,000 bits during the time it takes for the data to go from the sender to the receiver and then back again. However, the system sends only 1000 bits. We can say that the link utilization is only 1000/20,000, or </a:t>
            </a:r>
            <a:r>
              <a:rPr lang="en-US" altLang="en-US" sz="2800" i="1" dirty="0">
                <a:solidFill>
                  <a:schemeClr val="hlink"/>
                </a:solidFill>
                <a:latin typeface="Times New Roman" panose="02020603050405020304" pitchFamily="18" charset="0"/>
              </a:rPr>
              <a:t>5</a:t>
            </a:r>
            <a:r>
              <a:rPr lang="en-US" altLang="en-US" sz="2800" i="1" dirty="0">
                <a:latin typeface="Times New Roman" panose="02020603050405020304" pitchFamily="18" charset="0"/>
              </a:rPr>
              <a:t> percent. For this reason, for a link with a high bandwidth or long delay, the use of Stop-and-Wait ARQ wastes the capacity of the link.</a:t>
            </a:r>
          </a:p>
        </p:txBody>
      </p:sp>
      <p:sp>
        <p:nvSpPr>
          <p:cNvPr id="270346" name="Text Box 11"/>
          <p:cNvSpPr txBox="1">
            <a:spLocks noChangeArrowheads="1"/>
          </p:cNvSpPr>
          <p:nvPr/>
        </p:nvSpPr>
        <p:spPr bwMode="auto">
          <a:xfrm>
            <a:off x="533400" y="177225"/>
            <a:ext cx="601630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dirty="0">
                <a:solidFill>
                  <a:schemeClr val="hlink"/>
                </a:solidFill>
                <a:latin typeface="Times New Roman" panose="02020603050405020304" pitchFamily="18" charset="0"/>
              </a:rPr>
              <a:t>Example </a:t>
            </a:r>
            <a:r>
              <a:rPr lang="en-US" altLang="en-US" i="1" dirty="0" smtClean="0">
                <a:solidFill>
                  <a:schemeClr val="hlink"/>
                </a:solidFill>
                <a:latin typeface="Times New Roman" panose="02020603050405020304" pitchFamily="18" charset="0"/>
              </a:rPr>
              <a:t>(continued</a:t>
            </a:r>
            <a:r>
              <a:rPr lang="en-US" altLang="en-US" i="1" dirty="0">
                <a:solidFill>
                  <a:schemeClr val="hlink"/>
                </a:solidFill>
                <a:latin typeface="Times New Roman" panose="02020603050405020304" pitchFamily="18" charset="0"/>
              </a:rPr>
              <a: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88</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8461973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2393" name="Rectangle 9"/>
          <p:cNvSpPr>
            <a:spLocks noChangeArrowheads="1"/>
          </p:cNvSpPr>
          <p:nvPr/>
        </p:nvSpPr>
        <p:spPr bwMode="auto">
          <a:xfrm>
            <a:off x="381000" y="990602"/>
            <a:ext cx="8305800" cy="181588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dirty="0">
                <a:latin typeface="Times New Roman" panose="02020603050405020304" pitchFamily="18" charset="0"/>
              </a:rPr>
              <a:t>What is the utilization percentage of the link in Example 11.4 if we have a protocol that can send up to 15 frames before stopping and worrying about the acknowledgments?</a:t>
            </a:r>
          </a:p>
        </p:txBody>
      </p:sp>
      <p:sp>
        <p:nvSpPr>
          <p:cNvPr id="272394" name="Rectangle 10"/>
          <p:cNvSpPr>
            <a:spLocks noChangeArrowheads="1"/>
          </p:cNvSpPr>
          <p:nvPr/>
        </p:nvSpPr>
        <p:spPr bwMode="auto">
          <a:xfrm>
            <a:off x="381000" y="2971800"/>
            <a:ext cx="8229600" cy="35394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dirty="0">
                <a:solidFill>
                  <a:schemeClr val="hlink"/>
                </a:solidFill>
                <a:latin typeface="Times New Roman" panose="02020603050405020304" pitchFamily="18" charset="0"/>
              </a:rPr>
              <a:t>Solution</a:t>
            </a:r>
          </a:p>
          <a:p>
            <a:pPr algn="just"/>
            <a:r>
              <a:rPr lang="en-US" altLang="en-US" sz="2800" i="1" dirty="0">
                <a:latin typeface="Times" panose="02020603050405020304" pitchFamily="18" charset="0"/>
              </a:rPr>
              <a:t>The bandwidth-delay product is still 20,000 bits. The system can send up to 15 frames or 15,000 bits during a round trip. This means the utilization is 15,000/20,000, or </a:t>
            </a:r>
            <a:r>
              <a:rPr lang="en-US" altLang="en-US" sz="2800" i="1" dirty="0">
                <a:solidFill>
                  <a:schemeClr val="hlink"/>
                </a:solidFill>
                <a:latin typeface="Times" panose="02020603050405020304" pitchFamily="18" charset="0"/>
              </a:rPr>
              <a:t>75</a:t>
            </a:r>
            <a:r>
              <a:rPr lang="en-US" altLang="en-US" sz="2800" i="1" dirty="0">
                <a:latin typeface="Times" panose="02020603050405020304" pitchFamily="18" charset="0"/>
              </a:rPr>
              <a:t> percent. Of course, if there are damaged frames, the utilization percentage is much less because frames have to be resent.</a:t>
            </a:r>
          </a:p>
        </p:txBody>
      </p:sp>
      <p:sp>
        <p:nvSpPr>
          <p:cNvPr id="272395" name="Text Box 11"/>
          <p:cNvSpPr txBox="1">
            <a:spLocks noChangeArrowheads="1"/>
          </p:cNvSpPr>
          <p:nvPr/>
        </p:nvSpPr>
        <p:spPr bwMode="auto">
          <a:xfrm>
            <a:off x="381001" y="24825"/>
            <a:ext cx="410724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dirty="0" smtClean="0">
                <a:solidFill>
                  <a:schemeClr val="hlink"/>
                </a:solidFill>
                <a:latin typeface="Times New Roman" panose="02020603050405020304" pitchFamily="18" charset="0"/>
              </a:rPr>
              <a:t>Example</a:t>
            </a:r>
            <a:endParaRPr lang="en-US" altLang="en-US" i="1" dirty="0">
              <a:solidFill>
                <a:schemeClr val="hlink"/>
              </a:solidFill>
              <a:latin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89</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908932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Text Box 4"/>
          <p:cNvSpPr txBox="1">
            <a:spLocks noChangeArrowheads="1"/>
          </p:cNvSpPr>
          <p:nvPr/>
        </p:nvSpPr>
        <p:spPr bwMode="auto">
          <a:xfrm>
            <a:off x="533400" y="762000"/>
            <a:ext cx="608277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The </a:t>
            </a:r>
            <a:r>
              <a:rPr lang="en-US" altLang="en-US" sz="2000" i="1" dirty="0">
                <a:latin typeface="Times New Roman" panose="02020603050405020304" pitchFamily="18" charset="0"/>
              </a:rPr>
              <a:t>structure of encoder and decoder</a:t>
            </a:r>
          </a:p>
        </p:txBody>
      </p:sp>
      <p:pic>
        <p:nvPicPr>
          <p:cNvPr id="2048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0632" y="1943100"/>
            <a:ext cx="6588919" cy="354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9</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172620796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43" name="Rectangle 11"/>
          <p:cNvSpPr>
            <a:spLocks noChangeArrowheads="1"/>
          </p:cNvSpPr>
          <p:nvPr/>
        </p:nvSpPr>
        <p:spPr bwMode="auto">
          <a:xfrm>
            <a:off x="457200" y="1133680"/>
            <a:ext cx="8229600" cy="4893647"/>
          </a:xfrm>
          <a:prstGeom prst="rect">
            <a:avLst/>
          </a:prstGeom>
          <a:solidFill>
            <a:schemeClr val="bg1"/>
          </a:solidFill>
          <a:ln>
            <a:noFill/>
          </a:ln>
          <a:effectLs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457200" indent="-457200" algn="just">
              <a:buFont typeface="Arial" panose="020B0604020202020204" pitchFamily="34" charset="0"/>
              <a:buChar char="•"/>
            </a:pPr>
            <a:r>
              <a:rPr lang="en-US" altLang="en-US" sz="2600" b="0" dirty="0">
                <a:latin typeface="Times New Roman" pitchFamily="18" charset="0"/>
                <a:cs typeface="Times New Roman" pitchFamily="18" charset="0"/>
              </a:rPr>
              <a:t>In the Go-Back-N Protocol, the sequence numbers are modulo 2</a:t>
            </a:r>
            <a:r>
              <a:rPr lang="en-US" altLang="en-US" sz="2600" b="0" i="1" baseline="30000" dirty="0">
                <a:latin typeface="Times New Roman" pitchFamily="18" charset="0"/>
                <a:cs typeface="Times New Roman" pitchFamily="18" charset="0"/>
              </a:rPr>
              <a:t>m</a:t>
            </a:r>
            <a:r>
              <a:rPr lang="en-US" altLang="en-US" sz="2600" b="0" dirty="0" smtClean="0">
                <a:latin typeface="Times New Roman" pitchFamily="18" charset="0"/>
                <a:cs typeface="Times New Roman" pitchFamily="18" charset="0"/>
              </a:rPr>
              <a:t>, where </a:t>
            </a:r>
            <a:r>
              <a:rPr lang="en-US" altLang="en-US" sz="2600" b="0" dirty="0">
                <a:latin typeface="Times New Roman" pitchFamily="18" charset="0"/>
                <a:cs typeface="Times New Roman" pitchFamily="18" charset="0"/>
              </a:rPr>
              <a:t>m is the size of the sequence number field in bits</a:t>
            </a:r>
            <a:r>
              <a:rPr lang="en-US" altLang="en-US" sz="2600" b="0" dirty="0" smtClean="0">
                <a:latin typeface="Times New Roman" pitchFamily="18" charset="0"/>
                <a:cs typeface="Times New Roman" pitchFamily="18" charset="0"/>
              </a:rPr>
              <a:t>.</a:t>
            </a:r>
          </a:p>
          <a:p>
            <a:pPr marL="457200" indent="-457200" algn="just">
              <a:buFont typeface="Arial" panose="020B0604020202020204" pitchFamily="34" charset="0"/>
              <a:buChar char="•"/>
            </a:pPr>
            <a:r>
              <a:rPr lang="en-US" altLang="en-US" sz="2600" b="0" dirty="0">
                <a:latin typeface="Times New Roman" pitchFamily="18" charset="0"/>
                <a:cs typeface="Times New Roman" pitchFamily="18" charset="0"/>
              </a:rPr>
              <a:t>The send window is an </a:t>
            </a:r>
            <a:r>
              <a:rPr lang="en-US" altLang="en-US" sz="2600" b="0" i="1" dirty="0">
                <a:latin typeface="Times New Roman" pitchFamily="18" charset="0"/>
                <a:cs typeface="Times New Roman" pitchFamily="18" charset="0"/>
              </a:rPr>
              <a:t>abstract concept </a:t>
            </a:r>
            <a:r>
              <a:rPr lang="en-US" altLang="en-US" sz="2600" b="0" dirty="0">
                <a:latin typeface="Times New Roman" pitchFamily="18" charset="0"/>
                <a:cs typeface="Times New Roman" pitchFamily="18" charset="0"/>
              </a:rPr>
              <a:t>defining an imaginary box of size 2</a:t>
            </a:r>
            <a:r>
              <a:rPr lang="en-US" altLang="en-US" sz="2600" b="0" i="1" baseline="30000" dirty="0">
                <a:latin typeface="Times New Roman" pitchFamily="18" charset="0"/>
                <a:cs typeface="Times New Roman" pitchFamily="18" charset="0"/>
              </a:rPr>
              <a:t>m</a:t>
            </a:r>
            <a:r>
              <a:rPr lang="en-US" altLang="en-US" sz="2600" b="0" dirty="0">
                <a:latin typeface="Times New Roman" pitchFamily="18" charset="0"/>
                <a:cs typeface="Times New Roman" pitchFamily="18" charset="0"/>
              </a:rPr>
              <a:t> − 1 with three variables: Sf, Sn, and </a:t>
            </a:r>
            <a:r>
              <a:rPr lang="en-US" altLang="en-US" sz="2600" b="0" dirty="0" err="1">
                <a:latin typeface="Times New Roman" pitchFamily="18" charset="0"/>
                <a:cs typeface="Times New Roman" pitchFamily="18" charset="0"/>
              </a:rPr>
              <a:t>S</a:t>
            </a:r>
            <a:r>
              <a:rPr lang="en-US" altLang="en-US" sz="2600" b="0" baseline="-16000" dirty="0" err="1">
                <a:latin typeface="Times New Roman" pitchFamily="18" charset="0"/>
                <a:cs typeface="Times New Roman" pitchFamily="18" charset="0"/>
              </a:rPr>
              <a:t>size</a:t>
            </a:r>
            <a:r>
              <a:rPr lang="en-US" altLang="en-US" sz="2600" b="0" dirty="0">
                <a:latin typeface="Times New Roman" pitchFamily="18" charset="0"/>
                <a:cs typeface="Times New Roman" pitchFamily="18" charset="0"/>
              </a:rPr>
              <a:t>.</a:t>
            </a:r>
          </a:p>
          <a:p>
            <a:pPr marL="457200" indent="-457200" algn="just">
              <a:buFont typeface="Arial" panose="020B0604020202020204" pitchFamily="34" charset="0"/>
              <a:buChar char="•"/>
            </a:pPr>
            <a:r>
              <a:rPr lang="en-US" altLang="en-US" sz="2600" b="0" dirty="0" smtClean="0">
                <a:latin typeface="Times New Roman" pitchFamily="18" charset="0"/>
                <a:cs typeface="Times New Roman" pitchFamily="18" charset="0"/>
              </a:rPr>
              <a:t>The </a:t>
            </a:r>
            <a:r>
              <a:rPr lang="en-US" altLang="en-US" sz="2600" b="0" dirty="0">
                <a:latin typeface="Times New Roman" pitchFamily="18" charset="0"/>
                <a:cs typeface="Times New Roman" pitchFamily="18" charset="0"/>
              </a:rPr>
              <a:t>send window can slide one or more slots when a valid acknowledgment arrives</a:t>
            </a:r>
            <a:r>
              <a:rPr lang="en-US" altLang="en-US" sz="2600" b="0" dirty="0" smtClean="0">
                <a:latin typeface="Times New Roman" pitchFamily="18" charset="0"/>
                <a:cs typeface="Times New Roman" pitchFamily="18" charset="0"/>
              </a:rPr>
              <a:t>.</a:t>
            </a:r>
          </a:p>
          <a:p>
            <a:pPr marL="457200" indent="-457200" algn="just">
              <a:buFont typeface="Arial" panose="020B0604020202020204" pitchFamily="34" charset="0"/>
              <a:buChar char="•"/>
            </a:pPr>
            <a:r>
              <a:rPr lang="en-US" altLang="en-US" sz="2600" b="0" dirty="0">
                <a:latin typeface="Times New Roman" pitchFamily="18" charset="0"/>
                <a:cs typeface="Times New Roman" pitchFamily="18" charset="0"/>
              </a:rPr>
              <a:t>The receive window is an abstract concept defining an imaginary box </a:t>
            </a:r>
            <a:r>
              <a:rPr lang="en-US" altLang="en-US" sz="2600" b="0" dirty="0" smtClean="0">
                <a:latin typeface="Times New Roman" pitchFamily="18" charset="0"/>
                <a:cs typeface="Times New Roman" pitchFamily="18" charset="0"/>
              </a:rPr>
              <a:t>of </a:t>
            </a:r>
            <a:r>
              <a:rPr lang="en-US" altLang="en-US" sz="2600" b="0" dirty="0">
                <a:latin typeface="Times New Roman" pitchFamily="18" charset="0"/>
                <a:cs typeface="Times New Roman" pitchFamily="18" charset="0"/>
              </a:rPr>
              <a:t>size 1 with one single variable  Rn. </a:t>
            </a:r>
            <a:r>
              <a:rPr lang="en-US" altLang="en-US" sz="2600" b="0" dirty="0" smtClean="0">
                <a:latin typeface="Times New Roman" pitchFamily="18" charset="0"/>
                <a:cs typeface="Times New Roman" pitchFamily="18" charset="0"/>
              </a:rPr>
              <a:t>The </a:t>
            </a:r>
            <a:r>
              <a:rPr lang="en-US" altLang="en-US" sz="2600" b="0" dirty="0">
                <a:latin typeface="Times New Roman" pitchFamily="18" charset="0"/>
                <a:cs typeface="Times New Roman" pitchFamily="18" charset="0"/>
              </a:rPr>
              <a:t>window </a:t>
            </a:r>
            <a:r>
              <a:rPr lang="en-US" altLang="en-US" sz="2600" b="0" dirty="0" smtClean="0">
                <a:latin typeface="Times New Roman" pitchFamily="18" charset="0"/>
                <a:cs typeface="Times New Roman" pitchFamily="18" charset="0"/>
              </a:rPr>
              <a:t>slides when </a:t>
            </a:r>
            <a:r>
              <a:rPr lang="en-US" altLang="en-US" sz="2600" b="0" dirty="0">
                <a:latin typeface="Times New Roman" pitchFamily="18" charset="0"/>
                <a:cs typeface="Times New Roman" pitchFamily="18" charset="0"/>
              </a:rPr>
              <a:t>a correct frame has arrived; sliding occurs one slot at a time</a:t>
            </a:r>
            <a:r>
              <a:rPr lang="en-US" altLang="en-US" sz="2600" b="0" dirty="0" smtClean="0">
                <a:latin typeface="Times New Roman" pitchFamily="18" charset="0"/>
                <a:cs typeface="Times New Roman" pitchFamily="18" charset="0"/>
              </a:rPr>
              <a:t>.</a:t>
            </a:r>
            <a:endParaRPr lang="en-US" altLang="en-US" sz="2600" b="0" dirty="0">
              <a:latin typeface="Times New Roman" pitchFamily="18" charset="0"/>
              <a:cs typeface="Times New Roman" pitchFamily="18" charset="0"/>
            </a:endParaRPr>
          </a:p>
        </p:txBody>
      </p:sp>
      <p:sp>
        <p:nvSpPr>
          <p:cNvPr id="15" name="Text Box 4"/>
          <p:cNvSpPr txBox="1">
            <a:spLocks noChangeArrowheads="1"/>
          </p:cNvSpPr>
          <p:nvPr/>
        </p:nvSpPr>
        <p:spPr bwMode="auto">
          <a:xfrm>
            <a:off x="304801" y="356256"/>
            <a:ext cx="630064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dirty="0" smtClean="0">
                <a:latin typeface="Times New Roman" panose="02020603050405020304" pitchFamily="18" charset="0"/>
              </a:rPr>
              <a:t>Go-Back-N Protocol</a:t>
            </a:r>
            <a:endParaRPr lang="en-US" altLang="en-US" sz="2800" dirty="0">
              <a:latin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90</a:t>
            </a:fld>
            <a:endParaRPr lang="en-US"/>
          </a:p>
        </p:txBody>
      </p:sp>
      <p:sp>
        <p:nvSpPr>
          <p:cNvPr id="5" name="Footer Placeholder 4"/>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53345688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Prof. Vishal A. Polara                            </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91</a:t>
            </a:fld>
            <a:endParaRPr lang="en-US"/>
          </a:p>
        </p:txBody>
      </p:sp>
      <p:sp>
        <p:nvSpPr>
          <p:cNvPr id="4" name="Content Placeholder 4"/>
          <p:cNvSpPr txBox="1">
            <a:spLocks/>
          </p:cNvSpPr>
          <p:nvPr/>
        </p:nvSpPr>
        <p:spPr>
          <a:xfrm>
            <a:off x="457200" y="685800"/>
            <a:ext cx="8382000" cy="5791200"/>
          </a:xfrm>
          <a:prstGeom prst="rect">
            <a:avLst/>
          </a:prstGeom>
        </p:spPr>
        <p:txBody>
          <a:bodyPr>
            <a:normAutofit/>
          </a:bodyPr>
          <a:lstStyle/>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altLang="en-US" sz="240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Sliding window</a:t>
            </a:r>
            <a:r>
              <a:rPr kumimoji="0" lang="en-US" altLang="en-US" sz="2400" i="0" u="none" strike="noStrike" kern="1200" cap="none" spc="0" normalizeH="0" noProof="0" dirty="0" smtClean="0">
                <a:ln>
                  <a:noFill/>
                </a:ln>
                <a:solidFill>
                  <a:schemeClr val="tx1"/>
                </a:solidFill>
                <a:effectLst/>
                <a:uLnTx/>
                <a:uFillTx/>
                <a:latin typeface="Times New Roman" panose="02020603050405020304" pitchFamily="18" charset="0"/>
                <a:ea typeface="+mn-ea"/>
                <a:cs typeface="+mn-cs"/>
              </a:rPr>
              <a:t> is theoretical protocol. It can be implemented using GBN (Go back N)and SR (selective repeat).</a:t>
            </a: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altLang="en-US" sz="2400" i="0" u="none" strike="noStrike" kern="1200" cap="none" spc="0" normalizeH="0" noProof="0" dirty="0" smtClean="0">
                <a:ln>
                  <a:noFill/>
                </a:ln>
                <a:solidFill>
                  <a:schemeClr val="tx1"/>
                </a:solidFill>
                <a:effectLst/>
                <a:uLnTx/>
                <a:uFillTx/>
                <a:latin typeface="Times New Roman" panose="02020603050405020304" pitchFamily="18" charset="0"/>
                <a:ea typeface="+mn-ea"/>
                <a:cs typeface="+mn-cs"/>
              </a:rPr>
              <a:t>In GBN N&gt;1 is always greater than 1 else it is stop and wait.</a:t>
            </a: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lang="en-US" altLang="en-US" sz="2400" dirty="0" smtClean="0">
                <a:latin typeface="Times New Roman" panose="02020603050405020304" pitchFamily="18" charset="0"/>
              </a:rPr>
              <a:t>Receiver window size is always 1. because it will wait for one packet only.</a:t>
            </a: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lang="en-US" altLang="en-US" sz="2400" dirty="0" smtClean="0">
                <a:latin typeface="Times New Roman" panose="02020603050405020304" pitchFamily="18" charset="0"/>
              </a:rPr>
              <a:t>It will accept packet in order only packet out of order will be discarded.</a:t>
            </a: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lang="en-US" altLang="en-US" sz="2400" dirty="0" smtClean="0">
                <a:latin typeface="Times New Roman" panose="02020603050405020304" pitchFamily="18" charset="0"/>
              </a:rPr>
              <a:t>1. If packet lost in Go back N in that case all packet from last to unacknowledged will re transmitted if the time period expires. </a:t>
            </a: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lang="en-US" altLang="en-US" sz="2400" dirty="0" smtClean="0">
                <a:latin typeface="Times New Roman" panose="02020603050405020304" pitchFamily="18" charset="0"/>
              </a:rPr>
              <a:t>2. acknowledgement lost : it normally send acknowledgment for many packet at a time ( It works on acknowledgment timer  once timer expire all packet received within </a:t>
            </a:r>
            <a:r>
              <a:rPr lang="en-US" altLang="en-US" sz="2400" dirty="0" err="1" smtClean="0">
                <a:latin typeface="Times New Roman" panose="02020603050405020304" pitchFamily="18" charset="0"/>
              </a:rPr>
              <a:t>ack</a:t>
            </a:r>
            <a:r>
              <a:rPr lang="en-US" altLang="en-US" sz="2400" dirty="0" smtClean="0">
                <a:latin typeface="Times New Roman" panose="02020603050405020304" pitchFamily="18" charset="0"/>
              </a:rPr>
              <a:t> time for that packet </a:t>
            </a:r>
            <a:r>
              <a:rPr lang="en-US" altLang="en-US" sz="2400" dirty="0" err="1" smtClean="0">
                <a:latin typeface="Times New Roman" panose="02020603050405020304" pitchFamily="18" charset="0"/>
              </a:rPr>
              <a:t>ack</a:t>
            </a:r>
            <a:r>
              <a:rPr lang="en-US" altLang="en-US" sz="2400" dirty="0" smtClean="0">
                <a:latin typeface="Times New Roman" panose="02020603050405020304" pitchFamily="18" charset="0"/>
              </a:rPr>
              <a:t> will send).</a:t>
            </a: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lang="en-US" altLang="en-US" sz="2400" dirty="0" smtClean="0">
                <a:latin typeface="Times New Roman" panose="02020603050405020304" pitchFamily="18" charset="0"/>
              </a:rPr>
              <a:t>Time out timer of data should be larger than </a:t>
            </a:r>
            <a:r>
              <a:rPr lang="en-US" altLang="en-US" sz="2400" dirty="0" err="1" smtClean="0">
                <a:latin typeface="Times New Roman" panose="02020603050405020304" pitchFamily="18" charset="0"/>
              </a:rPr>
              <a:t>ack</a:t>
            </a:r>
            <a:r>
              <a:rPr lang="en-US" altLang="en-US" sz="2400" dirty="0" smtClean="0">
                <a:latin typeface="Times New Roman" panose="02020603050405020304" pitchFamily="18" charset="0"/>
              </a:rPr>
              <a:t> timer.</a:t>
            </a: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lang="en-US" altLang="en-US" sz="2400" dirty="0" smtClean="0">
              <a:latin typeface="Times New Roman" panose="02020603050405020304" pitchFamily="18" charset="0"/>
            </a:endParaRP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lang="en-US" altLang="en-US" sz="2400" dirty="0" smtClean="0">
              <a:latin typeface="Times New Roman" panose="02020603050405020304" pitchFamily="18" charset="0"/>
            </a:endParaRP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US" altLang="en-US" sz="2400" i="0" u="none" strike="noStrike" kern="1200" cap="none" spc="0" normalizeH="0" noProof="0" dirty="0" smtClean="0">
              <a:ln>
                <a:noFill/>
              </a:ln>
              <a:solidFill>
                <a:schemeClr val="tx1"/>
              </a:solidFill>
              <a:effectLst/>
              <a:uLnTx/>
              <a:uFillTx/>
              <a:latin typeface="Times New Roman" panose="02020603050405020304" pitchFamily="18" charset="0"/>
              <a:ea typeface="+mn-ea"/>
              <a:cs typeface="+mn-cs"/>
            </a:endParaRP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US" altLang="en-US" sz="2400" i="0" u="none" strike="noStrike" kern="1200" cap="none" spc="0" normalizeH="0" noProof="0" dirty="0" smtClean="0">
              <a:ln>
                <a:noFill/>
              </a:ln>
              <a:solidFill>
                <a:schemeClr val="tx1"/>
              </a:solidFill>
              <a:effectLst/>
              <a:uLnTx/>
              <a:uFillTx/>
              <a:latin typeface="Times New Roman" panose="02020603050405020304" pitchFamily="18" charset="0"/>
              <a:ea typeface="+mn-ea"/>
              <a:cs typeface="+mn-cs"/>
            </a:endParaRP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US"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US"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US"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US"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US"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US"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US"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a:p>
            <a:pPr marL="274320" marR="0" lvl="0" indent="-274320" algn="just" defTabSz="914400" rtl="0" eaLnBrk="1" fontAlgn="auto" latinLnBrk="0" hangingPunct="1">
              <a:lnSpc>
                <a:spcPct val="100000"/>
              </a:lnSpc>
              <a:spcBef>
                <a:spcPts val="580"/>
              </a:spcBef>
              <a:spcAft>
                <a:spcPts val="0"/>
              </a:spcAft>
              <a:buClr>
                <a:schemeClr val="accent1"/>
              </a:buClr>
              <a:buSzPct val="85000"/>
              <a:buFontTx/>
              <a:buChar char="-"/>
              <a:tabLst/>
              <a:defRPr/>
            </a:pPr>
            <a:endParaRPr kumimoji="0" lang="en-US" sz="26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US" sz="26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US" sz="26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US" sz="26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US" sz="26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Prof. Vishal A. Polara                            </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92</a:t>
            </a:fld>
            <a:endParaRPr lang="en-US"/>
          </a:p>
        </p:txBody>
      </p:sp>
      <p:sp>
        <p:nvSpPr>
          <p:cNvPr id="4" name="Content Placeholder 4"/>
          <p:cNvSpPr txBox="1">
            <a:spLocks/>
          </p:cNvSpPr>
          <p:nvPr/>
        </p:nvSpPr>
        <p:spPr>
          <a:xfrm>
            <a:off x="457200" y="685800"/>
            <a:ext cx="8382000" cy="5791200"/>
          </a:xfrm>
          <a:prstGeom prst="rect">
            <a:avLst/>
          </a:prstGeom>
        </p:spPr>
        <p:txBody>
          <a:bodyPr>
            <a:normAutofit/>
          </a:bodyPr>
          <a:lstStyle/>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altLang="en-US" sz="240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There is a relation</a:t>
            </a:r>
            <a:r>
              <a:rPr lang="en-US" altLang="en-US" sz="2400" baseline="0" dirty="0" smtClean="0">
                <a:latin typeface="Times New Roman" panose="02020603050405020304" pitchFamily="18" charset="0"/>
              </a:rPr>
              <a:t>ship</a:t>
            </a:r>
            <a:r>
              <a:rPr lang="en-US" altLang="en-US" sz="2400" dirty="0" smtClean="0">
                <a:latin typeface="Times New Roman" panose="02020603050405020304" pitchFamily="18" charset="0"/>
              </a:rPr>
              <a:t> between sequence number and window size is important.</a:t>
            </a: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lang="en-US" altLang="en-US" sz="2400" dirty="0" smtClean="0">
                <a:latin typeface="Times New Roman" panose="02020603050405020304" pitchFamily="18" charset="0"/>
              </a:rPr>
              <a:t>Due to lost of acknowledgment there is a chance of receiving duplicate packet.</a:t>
            </a: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lang="en-US" altLang="en-US" sz="2400" dirty="0" smtClean="0">
                <a:latin typeface="Times New Roman" panose="02020603050405020304" pitchFamily="18" charset="0"/>
              </a:rPr>
              <a:t>If sender window size is 4 , receiver window size is 1, we normally need 5 sequence number.</a:t>
            </a: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lang="en-US" altLang="en-US" sz="2400" dirty="0" smtClean="0">
              <a:latin typeface="Times New Roman" panose="02020603050405020304" pitchFamily="18" charset="0"/>
            </a:endParaRP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lang="en-US" altLang="en-US" sz="2400" dirty="0" smtClean="0">
              <a:latin typeface="Times New Roman" panose="02020603050405020304" pitchFamily="18" charset="0"/>
            </a:endParaRP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US" altLang="en-US" sz="2400" i="0" u="none" strike="noStrike" kern="1200" cap="none" spc="0" normalizeH="0" noProof="0" dirty="0" smtClean="0">
              <a:ln>
                <a:noFill/>
              </a:ln>
              <a:solidFill>
                <a:schemeClr val="tx1"/>
              </a:solidFill>
              <a:effectLst/>
              <a:uLnTx/>
              <a:uFillTx/>
              <a:latin typeface="Times New Roman" panose="02020603050405020304" pitchFamily="18" charset="0"/>
              <a:ea typeface="+mn-ea"/>
              <a:cs typeface="+mn-cs"/>
            </a:endParaRP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US" altLang="en-US" sz="2400" i="0" u="none" strike="noStrike" kern="1200" cap="none" spc="0" normalizeH="0" noProof="0" dirty="0" smtClean="0">
              <a:ln>
                <a:noFill/>
              </a:ln>
              <a:solidFill>
                <a:schemeClr val="tx1"/>
              </a:solidFill>
              <a:effectLst/>
              <a:uLnTx/>
              <a:uFillTx/>
              <a:latin typeface="Times New Roman" panose="02020603050405020304" pitchFamily="18" charset="0"/>
              <a:ea typeface="+mn-ea"/>
              <a:cs typeface="+mn-cs"/>
            </a:endParaRP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US"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US"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US"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US"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US"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US"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US"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a:p>
            <a:pPr marL="274320" marR="0" lvl="0" indent="-274320" algn="just" defTabSz="914400" rtl="0" eaLnBrk="1" fontAlgn="auto" latinLnBrk="0" hangingPunct="1">
              <a:lnSpc>
                <a:spcPct val="100000"/>
              </a:lnSpc>
              <a:spcBef>
                <a:spcPts val="580"/>
              </a:spcBef>
              <a:spcAft>
                <a:spcPts val="0"/>
              </a:spcAft>
              <a:buClr>
                <a:schemeClr val="accent1"/>
              </a:buClr>
              <a:buSzPct val="85000"/>
              <a:buFontTx/>
              <a:buChar char="-"/>
              <a:tabLst/>
              <a:defRPr/>
            </a:pPr>
            <a:endParaRPr kumimoji="0" lang="en-US" sz="26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US" sz="26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US" sz="26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US" sz="26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US" sz="26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Prof. Vishal A. Polara                            </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93</a:t>
            </a:fld>
            <a:endParaRPr lang="en-US"/>
          </a:p>
        </p:txBody>
      </p:sp>
      <p:pic>
        <p:nvPicPr>
          <p:cNvPr id="1026" name="Picture 2"/>
          <p:cNvPicPr>
            <a:picLocks noChangeAspect="1" noChangeArrowheads="1"/>
          </p:cNvPicPr>
          <p:nvPr/>
        </p:nvPicPr>
        <p:blipFill>
          <a:blip r:embed="rId2"/>
          <a:srcRect/>
          <a:stretch>
            <a:fillRect/>
          </a:stretch>
        </p:blipFill>
        <p:spPr bwMode="auto">
          <a:xfrm>
            <a:off x="381000" y="1143000"/>
            <a:ext cx="6861629" cy="46482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6705600" y="2600325"/>
            <a:ext cx="1927465" cy="1362075"/>
          </a:xfrm>
          <a:prstGeom prst="rect">
            <a:avLst/>
          </a:prstGeom>
          <a:noFill/>
          <a:ln w="9525">
            <a:noFill/>
            <a:miter lim="800000"/>
            <a:headEnd/>
            <a:tailEnd/>
          </a:ln>
          <a:effec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Prof. Vishal A. Polara                            </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94</a:t>
            </a:fld>
            <a:endParaRPr lang="en-US"/>
          </a:p>
        </p:txBody>
      </p:sp>
      <p:pic>
        <p:nvPicPr>
          <p:cNvPr id="2050" name="Picture 2"/>
          <p:cNvPicPr>
            <a:picLocks noChangeAspect="1" noChangeArrowheads="1"/>
          </p:cNvPicPr>
          <p:nvPr/>
        </p:nvPicPr>
        <p:blipFill>
          <a:blip r:embed="rId2"/>
          <a:srcRect/>
          <a:stretch>
            <a:fillRect/>
          </a:stretch>
        </p:blipFill>
        <p:spPr bwMode="auto">
          <a:xfrm>
            <a:off x="1268873" y="838200"/>
            <a:ext cx="6808327" cy="5291352"/>
          </a:xfrm>
          <a:prstGeom prst="rect">
            <a:avLst/>
          </a:prstGeom>
          <a:noFill/>
          <a:ln w="9525">
            <a:noFill/>
            <a:miter lim="800000"/>
            <a:headEnd/>
            <a:tailEnd/>
          </a:ln>
          <a:effec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Prof. Vishal A. Polara                            </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95</a:t>
            </a:fld>
            <a:endParaRPr lang="en-US"/>
          </a:p>
        </p:txBody>
      </p:sp>
      <p:pic>
        <p:nvPicPr>
          <p:cNvPr id="3075" name="Picture 3"/>
          <p:cNvPicPr>
            <a:picLocks noChangeAspect="1" noChangeArrowheads="1"/>
          </p:cNvPicPr>
          <p:nvPr/>
        </p:nvPicPr>
        <p:blipFill>
          <a:blip r:embed="rId2"/>
          <a:srcRect/>
          <a:stretch>
            <a:fillRect/>
          </a:stretch>
        </p:blipFill>
        <p:spPr bwMode="auto">
          <a:xfrm>
            <a:off x="390525" y="990600"/>
            <a:ext cx="8448675" cy="4076700"/>
          </a:xfrm>
          <a:prstGeom prst="rect">
            <a:avLst/>
          </a:prstGeom>
          <a:noFill/>
          <a:ln w="9525">
            <a:noFill/>
            <a:miter lim="800000"/>
            <a:headEnd/>
            <a:tailEnd/>
          </a:ln>
          <a:effec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3" name="Line 3"/>
          <p:cNvSpPr>
            <a:spLocks noChangeShapeType="1"/>
          </p:cNvSpPr>
          <p:nvPr/>
        </p:nvSpPr>
        <p:spPr bwMode="auto">
          <a:xfrm>
            <a:off x="1257300" y="9906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6484" name="Text Box 4"/>
          <p:cNvSpPr txBox="1">
            <a:spLocks noChangeArrowheads="1"/>
          </p:cNvSpPr>
          <p:nvPr/>
        </p:nvSpPr>
        <p:spPr bwMode="auto">
          <a:xfrm>
            <a:off x="1371600" y="381000"/>
            <a:ext cx="476701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Send </a:t>
            </a:r>
            <a:r>
              <a:rPr lang="en-US" altLang="en-US" sz="2000" i="1" dirty="0">
                <a:latin typeface="Times New Roman" panose="02020603050405020304" pitchFamily="18" charset="0"/>
              </a:rPr>
              <a:t>window for Go-Back-N ARQ</a:t>
            </a:r>
          </a:p>
        </p:txBody>
      </p:sp>
      <p:pic>
        <p:nvPicPr>
          <p:cNvPr id="27648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2070" y="1228727"/>
            <a:ext cx="7151776" cy="5095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96</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34901391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7" name="Line 3"/>
          <p:cNvSpPr>
            <a:spLocks noChangeShapeType="1"/>
          </p:cNvSpPr>
          <p:nvPr/>
        </p:nvSpPr>
        <p:spPr bwMode="auto">
          <a:xfrm>
            <a:off x="1257300" y="9906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2628" name="Text Box 4"/>
          <p:cNvSpPr txBox="1">
            <a:spLocks noChangeArrowheads="1"/>
          </p:cNvSpPr>
          <p:nvPr/>
        </p:nvSpPr>
        <p:spPr bwMode="auto">
          <a:xfrm>
            <a:off x="1371600" y="381000"/>
            <a:ext cx="50507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Receive </a:t>
            </a:r>
            <a:r>
              <a:rPr lang="en-US" altLang="en-US" sz="2000" i="1" dirty="0">
                <a:latin typeface="Times New Roman" panose="02020603050405020304" pitchFamily="18" charset="0"/>
              </a:rPr>
              <a:t>window for Go-Back-N ARQ</a:t>
            </a:r>
          </a:p>
        </p:txBody>
      </p:sp>
      <p:pic>
        <p:nvPicPr>
          <p:cNvPr id="2826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5686" y="1844676"/>
            <a:ext cx="5820965" cy="341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97</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312028074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3" name="Line 3"/>
          <p:cNvSpPr>
            <a:spLocks noChangeShapeType="1"/>
          </p:cNvSpPr>
          <p:nvPr/>
        </p:nvSpPr>
        <p:spPr bwMode="auto">
          <a:xfrm>
            <a:off x="1257300" y="7620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6724" name="Text Box 4"/>
          <p:cNvSpPr txBox="1">
            <a:spLocks noChangeArrowheads="1"/>
          </p:cNvSpPr>
          <p:nvPr/>
        </p:nvSpPr>
        <p:spPr bwMode="auto">
          <a:xfrm>
            <a:off x="1371600" y="228600"/>
            <a:ext cx="400398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Design </a:t>
            </a:r>
            <a:r>
              <a:rPr lang="en-US" altLang="en-US" sz="2000" i="1" dirty="0">
                <a:latin typeface="Times New Roman" panose="02020603050405020304" pitchFamily="18" charset="0"/>
              </a:rPr>
              <a:t>of Go-Back-N ARQ</a:t>
            </a:r>
          </a:p>
        </p:txBody>
      </p:sp>
      <p:pic>
        <p:nvPicPr>
          <p:cNvPr id="286726"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2650" y="914402"/>
            <a:ext cx="4648200" cy="524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98</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297156310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1" name="Line 3"/>
          <p:cNvSpPr>
            <a:spLocks noChangeShapeType="1"/>
          </p:cNvSpPr>
          <p:nvPr/>
        </p:nvSpPr>
        <p:spPr bwMode="auto">
          <a:xfrm>
            <a:off x="1257300" y="9906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8772" name="Text Box 4"/>
          <p:cNvSpPr txBox="1">
            <a:spLocks noChangeArrowheads="1"/>
          </p:cNvSpPr>
          <p:nvPr/>
        </p:nvSpPr>
        <p:spPr bwMode="auto">
          <a:xfrm>
            <a:off x="1371600" y="381000"/>
            <a:ext cx="466935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a:t>
            </a:r>
            <a:r>
              <a:rPr lang="en-US" altLang="en-US" sz="2000" i="1" dirty="0" smtClean="0">
                <a:latin typeface="Times New Roman" panose="02020603050405020304" pitchFamily="18" charset="0"/>
              </a:rPr>
              <a:t>Window </a:t>
            </a:r>
            <a:r>
              <a:rPr lang="en-US" altLang="en-US" sz="2000" i="1" dirty="0">
                <a:latin typeface="Times New Roman" panose="02020603050405020304" pitchFamily="18" charset="0"/>
              </a:rPr>
              <a:t>size for Go-Back-N ARQ</a:t>
            </a:r>
          </a:p>
        </p:txBody>
      </p:sp>
      <p:pic>
        <p:nvPicPr>
          <p:cNvPr id="28877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6653" y="1143000"/>
            <a:ext cx="5518547" cy="5138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99</a:t>
            </a:fld>
            <a:endParaRPr lang="en-US"/>
          </a:p>
        </p:txBody>
      </p:sp>
      <p:sp>
        <p:nvSpPr>
          <p:cNvPr id="6" name="Footer Placeholder 5"/>
          <p:cNvSpPr>
            <a:spLocks noGrp="1"/>
          </p:cNvSpPr>
          <p:nvPr>
            <p:ph type="ftr" sz="quarter" idx="11"/>
          </p:nvPr>
        </p:nvSpPr>
        <p:spPr/>
        <p:txBody>
          <a:bodyPr/>
          <a:lstStyle/>
          <a:p>
            <a:r>
              <a:rPr lang="en-US" smtClean="0"/>
              <a:t>Prof. Vishal A. Polara                            </a:t>
            </a:r>
            <a:endParaRPr lang="en-US"/>
          </a:p>
        </p:txBody>
      </p:sp>
    </p:spTree>
    <p:extLst>
      <p:ext uri="{BB962C8B-B14F-4D97-AF65-F5344CB8AC3E}">
        <p14:creationId xmlns:p14="http://schemas.microsoft.com/office/powerpoint/2010/main" val="12882032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2077</TotalTime>
  <Words>6704</Words>
  <Application>Microsoft Office PowerPoint</Application>
  <PresentationFormat>On-screen Show (4:3)</PresentationFormat>
  <Paragraphs>849</Paragraphs>
  <Slides>131</Slides>
  <Notes>100</Notes>
  <HiddenSlides>11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131</vt:i4>
      </vt:variant>
    </vt:vector>
  </HeadingPairs>
  <TitlesOfParts>
    <vt:vector size="140" baseType="lpstr">
      <vt:lpstr>Arial</vt:lpstr>
      <vt:lpstr>Calibri</vt:lpstr>
      <vt:lpstr>Franklin Gothic Book</vt:lpstr>
      <vt:lpstr>Perpetua</vt:lpstr>
      <vt:lpstr>Tahoma</vt:lpstr>
      <vt:lpstr>Times</vt:lpstr>
      <vt:lpstr>Times New Roman</vt:lpstr>
      <vt:lpstr>Wingdings 2</vt:lpstr>
      <vt:lpstr>Equity</vt:lpstr>
      <vt:lpstr>Unit-3.1 Error Correction and Detection</vt:lpstr>
      <vt:lpstr>Outline</vt:lpstr>
      <vt:lpstr>1. Types of errors</vt:lpstr>
      <vt:lpstr>PowerPoint Presentation</vt:lpstr>
      <vt:lpstr>PowerPoint Presentation</vt:lpstr>
      <vt:lpstr>Error correction and detection using Redundancy</vt:lpstr>
      <vt:lpstr>PowerPoint Presentation</vt:lpstr>
      <vt:lpstr>Method  of correction</vt:lpstr>
      <vt:lpstr>PowerPoint Presentation</vt:lpstr>
      <vt:lpstr>PowerPoint Presentation</vt:lpstr>
      <vt:lpstr>PowerPoint Presentation</vt:lpstr>
      <vt:lpstr>2. Block Coding</vt:lpstr>
      <vt:lpstr>PowerPoint Presentation</vt:lpstr>
      <vt:lpstr>PowerPoint Presentation</vt:lpstr>
      <vt:lpstr>Error Detection</vt:lpstr>
      <vt:lpstr>PowerPoint Presentation</vt:lpstr>
      <vt:lpstr>PowerPoint Presentation</vt:lpstr>
      <vt:lpstr>PowerPoint Presentation</vt:lpstr>
      <vt:lpstr>PowerPoint Presentation</vt:lpstr>
      <vt:lpstr>PowerPoint Presentation</vt:lpstr>
      <vt:lpstr>Error Correction</vt:lpstr>
      <vt:lpstr>PowerPoint Presentation</vt:lpstr>
      <vt:lpstr>PowerPoint Presentation</vt:lpstr>
      <vt:lpstr>PowerPoint Presentation</vt:lpstr>
      <vt:lpstr>PowerPoint Presentation</vt:lpstr>
      <vt:lpstr>Hamming Distance</vt:lpstr>
      <vt:lpstr>Hamming Distance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 Linear Block codes</vt:lpstr>
      <vt:lpstr>PowerPoint Presentation</vt:lpstr>
      <vt:lpstr>PowerPoint Presentation</vt:lpstr>
      <vt:lpstr>PowerPoint Presentation</vt:lpstr>
      <vt:lpstr>PowerPoint Presentation</vt:lpstr>
      <vt:lpstr>2. Linear Block codes</vt:lpstr>
      <vt:lpstr>Hamming code</vt:lpstr>
      <vt:lpstr>Hamming code</vt:lpstr>
      <vt:lpstr>PowerPoint Presentation</vt:lpstr>
      <vt:lpstr>PowerPoint Presentation</vt:lpstr>
      <vt:lpstr>PowerPoint Presentation</vt:lpstr>
      <vt:lpstr>PowerPoint Presentation</vt:lpstr>
      <vt:lpstr>PowerPoint Presentation</vt:lpstr>
      <vt:lpstr>PowerPoint Presentation</vt:lpstr>
      <vt:lpstr>3. Cyclic code</vt:lpstr>
      <vt:lpstr>3. Cyclic code</vt:lpstr>
      <vt:lpstr>PowerPoint Presentation</vt:lpstr>
      <vt:lpstr>PowerPoint Presentation</vt:lpstr>
      <vt:lpstr>PowerPoint Presentation</vt:lpstr>
      <vt:lpstr>PowerPoint Presentation</vt:lpstr>
      <vt:lpstr>PowerPoint Presentation</vt:lpstr>
      <vt:lpstr>3. Cyclic code in polynomial form</vt:lpstr>
      <vt:lpstr>PowerPoint Presentation</vt:lpstr>
      <vt:lpstr>PowerPoint Presentation</vt:lpstr>
      <vt:lpstr>PowerPoint Presentation</vt:lpstr>
      <vt:lpstr>4. Check sum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 Flow Control</vt:lpstr>
      <vt:lpstr>PowerPoint Presentation</vt:lpstr>
      <vt:lpstr>PowerPoint Presentation</vt:lpstr>
      <vt:lpstr>6. Noiseless Channel </vt:lpstr>
      <vt:lpstr>PowerPoint Presentation</vt:lpstr>
      <vt:lpstr>PowerPoint Presentation</vt:lpstr>
      <vt:lpstr>PowerPoint Presentation</vt:lpstr>
      <vt:lpstr>6. Noiseless Channel </vt:lpstr>
      <vt:lpstr>PowerPoint Presentation</vt:lpstr>
      <vt:lpstr>PowerPoint Presentation</vt:lpstr>
      <vt:lpstr>PowerPoint Presentation</vt:lpstr>
      <vt:lpstr>7. Noisy Channel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Piggybacking</vt:lpstr>
      <vt:lpstr>Comparison of sliding window protocol</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Windows User</cp:lastModifiedBy>
  <cp:revision>349</cp:revision>
  <dcterms:created xsi:type="dcterms:W3CDTF">2006-08-16T00:00:00Z</dcterms:created>
  <dcterms:modified xsi:type="dcterms:W3CDTF">2021-09-16T10:27:13Z</dcterms:modified>
</cp:coreProperties>
</file>